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71" r:id="rId13"/>
    <p:sldId id="272" r:id="rId14"/>
    <p:sldId id="275" r:id="rId15"/>
    <p:sldId id="276" r:id="rId16"/>
    <p:sldId id="277" r:id="rId17"/>
    <p:sldId id="278" r:id="rId18"/>
    <p:sldId id="279" r:id="rId19"/>
    <p:sldId id="289" r:id="rId20"/>
    <p:sldId id="290" r:id="rId21"/>
    <p:sldId id="292" r:id="rId22"/>
    <p:sldId id="291" r:id="rId23"/>
    <p:sldId id="28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4EA"/>
    <a:srgbClr val="00FF00"/>
    <a:srgbClr val="4472C4"/>
    <a:srgbClr val="A5A5A5"/>
    <a:srgbClr val="7C7C7C"/>
    <a:srgbClr val="0563C1"/>
    <a:srgbClr val="C8C5C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0C37E-4453-4196-B6D4-664EEF5FBD58}">
  <a:tblStyle styleId="{DA50C37E-4453-4196-B6D4-664EEF5FBD5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69" autoAdjust="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153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igmoid_functi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153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igmoid_func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1534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igmoid_functi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20a661ee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920a661ee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18b1f7b36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g918b1f7b36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918b1f7b3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g918b1f7b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90fb3efd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g90fb3efd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18b1f7b36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Yolov5: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backbone: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extract important features from the given input </a:t>
            </a:r>
            <a:r>
              <a:rPr lang="vi-VN" b="0" i="0" dirty="0">
                <a:solidFill>
                  <a:srgbClr val="292929"/>
                </a:solidFill>
                <a:effectLst/>
                <a:latin typeface="medium-content-serif-font"/>
              </a:rPr>
              <a:t>image, </a:t>
            </a:r>
            <a:r>
              <a:rPr lang="vi-VN" dirty="0"/>
              <a:t>CSP – Cross Stage Partial Networks (http://openaccess.thecvf.com/content_CVPRW_2020/papers/w28/Wang_CSPNet_A_New_Backbone_That_Can_Enhance_Learning_Capability_of_CVPRW_2020_paper.pdf)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Head: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perform the final detection part</a:t>
            </a:r>
            <a:endParaRPr lang="vi-V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Neck: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generate feature </a:t>
            </a:r>
            <a:r>
              <a:rPr lang="vi-VN" b="0" i="0" dirty="0">
                <a:solidFill>
                  <a:srgbClr val="292929"/>
                </a:solidFill>
                <a:effectLst/>
                <a:latin typeface="medium-content-serif-font"/>
              </a:rPr>
              <a:t>pyramids,</a:t>
            </a:r>
            <a:r>
              <a:rPr lang="vi-VN" dirty="0"/>
              <a:t> PANet – a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feature pyramid techniques</a:t>
            </a:r>
            <a:r>
              <a:rPr lang="vi-VN" b="0" i="0" dirty="0">
                <a:solidFill>
                  <a:srgbClr val="292929"/>
                </a:solidFill>
                <a:effectLst/>
                <a:latin typeface="medium-content-serif-font"/>
              </a:rPr>
              <a:t> (</a:t>
            </a:r>
            <a:r>
              <a:rPr lang="en-US" dirty="0">
                <a:hlinkClick r:id="rId3"/>
              </a:rPr>
              <a:t>https://arxiv.org/abs/1803.01534</a:t>
            </a:r>
            <a:r>
              <a:rPr lang="vi-VN" dirty="0"/>
              <a:t>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Activation function: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Leaky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dium-content-serif-font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 and </a:t>
            </a:r>
            <a:r>
              <a:rPr lang="en-US" b="0" i="0" u="none" strike="noStrike" dirty="0">
                <a:effectLst/>
                <a:latin typeface="medium-content-serif-font"/>
                <a:hlinkClick r:id="rId4"/>
              </a:rPr>
              <a:t>Sigmoid</a:t>
            </a:r>
            <a:endParaRPr lang="vi-VN" b="0" i="0" u="none" strike="noStrike" dirty="0">
              <a:effectLst/>
              <a:latin typeface="medium-content-serif-fon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b="0" i="0" u="none" strike="noStrike" dirty="0">
                <a:effectLst/>
                <a:latin typeface="medium-content-serif-font"/>
              </a:rPr>
              <a:t>Optimizer: SGD (default) / Adam</a:t>
            </a:r>
            <a:endParaRPr lang="vi-VN" dirty="0"/>
          </a:p>
        </p:txBody>
      </p:sp>
      <p:sp>
        <p:nvSpPr>
          <p:cNvPr id="1104" name="Google Shape;1104;g918b1f7b36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18b1f7b36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Yolov5: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backbone: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extract important features from the given input </a:t>
            </a:r>
            <a:r>
              <a:rPr lang="vi-VN" b="0" i="0" dirty="0">
                <a:solidFill>
                  <a:srgbClr val="292929"/>
                </a:solidFill>
                <a:effectLst/>
                <a:latin typeface="medium-content-serif-font"/>
              </a:rPr>
              <a:t>image, </a:t>
            </a:r>
            <a:r>
              <a:rPr lang="vi-VN" dirty="0"/>
              <a:t>CSP – Cross Stage Partial Networks (http://openaccess.thecvf.com/content_CVPRW_2020/papers/w28/Wang_CSPNet_A_New_Backbone_That_Can_Enhance_Learning_Capability_of_CVPRW_2020_paper.pdf)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Head: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perform the final detection part</a:t>
            </a:r>
            <a:endParaRPr lang="vi-V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Neck: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generate feature </a:t>
            </a:r>
            <a:r>
              <a:rPr lang="vi-VN" b="0" i="0" dirty="0">
                <a:solidFill>
                  <a:srgbClr val="292929"/>
                </a:solidFill>
                <a:effectLst/>
                <a:latin typeface="medium-content-serif-font"/>
              </a:rPr>
              <a:t>pyramids,</a:t>
            </a:r>
            <a:r>
              <a:rPr lang="vi-VN" dirty="0"/>
              <a:t> PANet – a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feature pyramid techniques</a:t>
            </a:r>
            <a:r>
              <a:rPr lang="vi-VN" b="0" i="0" dirty="0">
                <a:solidFill>
                  <a:srgbClr val="292929"/>
                </a:solidFill>
                <a:effectLst/>
                <a:latin typeface="medium-content-serif-font"/>
              </a:rPr>
              <a:t> (</a:t>
            </a:r>
            <a:r>
              <a:rPr lang="en-US" dirty="0">
                <a:hlinkClick r:id="rId3"/>
              </a:rPr>
              <a:t>https://arxiv.org/abs/1803.01534</a:t>
            </a:r>
            <a:r>
              <a:rPr lang="vi-VN" dirty="0"/>
              <a:t>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Activation function: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Leaky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dium-content-serif-font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 and </a:t>
            </a:r>
            <a:r>
              <a:rPr lang="en-US" b="0" i="0" u="none" strike="noStrike" dirty="0">
                <a:effectLst/>
                <a:latin typeface="medium-content-serif-font"/>
                <a:hlinkClick r:id="rId4"/>
              </a:rPr>
              <a:t>Sigmoid</a:t>
            </a:r>
            <a:endParaRPr lang="vi-VN" b="0" i="0" u="none" strike="noStrike" dirty="0">
              <a:effectLst/>
              <a:latin typeface="medium-content-serif-fon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b="0" i="0" u="none" strike="noStrike" dirty="0">
                <a:effectLst/>
                <a:latin typeface="medium-content-serif-font"/>
              </a:rPr>
              <a:t>Optimizer: SGD (default) / Adam</a:t>
            </a:r>
            <a:endParaRPr lang="vi-VN" dirty="0"/>
          </a:p>
        </p:txBody>
      </p:sp>
      <p:sp>
        <p:nvSpPr>
          <p:cNvPr id="1104" name="Google Shape;1104;g918b1f7b36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824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18b1f7b36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  <p:sp>
        <p:nvSpPr>
          <p:cNvPr id="1104" name="Google Shape;1104;g918b1f7b36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526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18b1f7b36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  <p:sp>
        <p:nvSpPr>
          <p:cNvPr id="1104" name="Google Shape;1104;g918b1f7b36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772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18b1f7b36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Yolov5: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backbone: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extract important features from the given input </a:t>
            </a:r>
            <a:r>
              <a:rPr lang="vi-VN" b="0" i="0" dirty="0">
                <a:solidFill>
                  <a:srgbClr val="292929"/>
                </a:solidFill>
                <a:effectLst/>
                <a:latin typeface="medium-content-serif-font"/>
              </a:rPr>
              <a:t>image, </a:t>
            </a:r>
            <a:r>
              <a:rPr lang="vi-VN" dirty="0"/>
              <a:t>CSP – Cross Stage Partial Networks (http://openaccess.thecvf.com/content_CVPRW_2020/papers/w28/Wang_CSPNet_A_New_Backbone_That_Can_Enhance_Learning_Capability_of_CVPRW_2020_paper.pdf)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Head: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perform the final detection part</a:t>
            </a:r>
            <a:endParaRPr lang="vi-V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Neck: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generate feature </a:t>
            </a:r>
            <a:r>
              <a:rPr lang="vi-VN" b="0" i="0" dirty="0">
                <a:solidFill>
                  <a:srgbClr val="292929"/>
                </a:solidFill>
                <a:effectLst/>
                <a:latin typeface="medium-content-serif-font"/>
              </a:rPr>
              <a:t>pyramids,</a:t>
            </a:r>
            <a:r>
              <a:rPr lang="vi-VN" dirty="0"/>
              <a:t> PANet – a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feature pyramid techniques</a:t>
            </a:r>
            <a:r>
              <a:rPr lang="vi-VN" b="0" i="0" dirty="0">
                <a:solidFill>
                  <a:srgbClr val="292929"/>
                </a:solidFill>
                <a:effectLst/>
                <a:latin typeface="medium-content-serif-font"/>
              </a:rPr>
              <a:t> (</a:t>
            </a:r>
            <a:r>
              <a:rPr lang="en-US" dirty="0">
                <a:hlinkClick r:id="rId3"/>
              </a:rPr>
              <a:t>https://arxiv.org/abs/1803.01534</a:t>
            </a:r>
            <a:r>
              <a:rPr lang="vi-VN" dirty="0"/>
              <a:t>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Activation function: 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Leaky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dium-content-serif-font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 and </a:t>
            </a:r>
            <a:r>
              <a:rPr lang="en-US" b="0" i="0" u="none" strike="noStrike" dirty="0">
                <a:effectLst/>
                <a:latin typeface="medium-content-serif-font"/>
                <a:hlinkClick r:id="rId4"/>
              </a:rPr>
              <a:t>Sigmoid</a:t>
            </a:r>
            <a:endParaRPr lang="vi-VN" b="0" i="0" u="none" strike="noStrike" dirty="0">
              <a:effectLst/>
              <a:latin typeface="medium-content-serif-fon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b="0" i="0" u="none" strike="noStrike" dirty="0">
                <a:effectLst/>
                <a:latin typeface="medium-content-serif-font"/>
              </a:rPr>
              <a:t>Optimizer: SGD (default) / Adam</a:t>
            </a:r>
            <a:endParaRPr lang="vi-VN" dirty="0"/>
          </a:p>
        </p:txBody>
      </p:sp>
      <p:sp>
        <p:nvSpPr>
          <p:cNvPr id="1104" name="Google Shape;1104;g918b1f7b36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678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0deb6a582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90deb6a58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/slides/slide250.xml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ppt/slides/slide260.xml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0" y="0"/>
            <a:ext cx="12192000" cy="626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118388" y="128484"/>
            <a:ext cx="4023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276" y="261030"/>
            <a:ext cx="109728" cy="10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>
            <a:hlinkClick r:id="rId4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303" y="261031"/>
            <a:ext cx="112826" cy="1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584272" y="271812"/>
            <a:ext cx="91440" cy="9144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1E4E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và Văn bản Dọc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Dọc và Văn bản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Chú thích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Chú thích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1.png"/><Relationship Id="rId5" Type="http://schemas.openxmlformats.org/officeDocument/2006/relationships/image" Target="../media/image3.png"/><Relationship Id="rId10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21" Type="http://schemas.openxmlformats.org/officeDocument/2006/relationships/image" Target="../media/image65.png"/><Relationship Id="rId34" Type="http://schemas.openxmlformats.org/officeDocument/2006/relationships/image" Target="../media/image78.jpg"/><Relationship Id="rId7" Type="http://schemas.openxmlformats.org/officeDocument/2006/relationships/image" Target="../media/image6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jpg"/><Relationship Id="rId3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jpg"/><Relationship Id="rId37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jpg"/><Relationship Id="rId36" Type="http://schemas.openxmlformats.org/officeDocument/2006/relationships/image" Target="../media/image80.jpg"/><Relationship Id="rId10" Type="http://schemas.openxmlformats.org/officeDocument/2006/relationships/image" Target="../media/image11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jpg"/><Relationship Id="rId30" Type="http://schemas.openxmlformats.org/officeDocument/2006/relationships/image" Target="../media/image74.jpg"/><Relationship Id="rId35" Type="http://schemas.openxmlformats.org/officeDocument/2006/relationships/image" Target="../media/image79.jpg"/><Relationship Id="rId8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1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www.pyimagesearch.com/2020/05/04/covid-19-face-mask-detector-with-opencv-keras-tensorflow-and-deep-learning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github.com/JadHADDAD92/covid-mask-detecto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github.com/chandrikadeb7/Face-Mask-Detection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16521548@gm.uit.edu.vn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jpg"/><Relationship Id="rId1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31.png"/><Relationship Id="rId5" Type="http://schemas.openxmlformats.org/officeDocument/2006/relationships/image" Target="../media/image13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1.png"/><Relationship Id="rId18" Type="http://schemas.openxmlformats.org/officeDocument/2006/relationships/image" Target="../media/image4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17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39.png"/><Relationship Id="rId5" Type="http://schemas.openxmlformats.org/officeDocument/2006/relationships/image" Target="../media/image13.png"/><Relationship Id="rId15" Type="http://schemas.openxmlformats.org/officeDocument/2006/relationships/image" Target="../media/image42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47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45.png"/><Relationship Id="rId9" Type="http://schemas.openxmlformats.org/officeDocument/2006/relationships/image" Target="../media/image10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1169189" y="1400910"/>
            <a:ext cx="9853621" cy="195189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95"/>
              <a:buFont typeface="Arial"/>
              <a:buNone/>
            </a:pPr>
            <a:r>
              <a:rPr lang="en-US" sz="48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HỆ THỐNG TỰ ĐỘNG KIỂM TRA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95"/>
              <a:buFont typeface="Arial"/>
              <a:buNone/>
            </a:pPr>
            <a:r>
              <a:rPr lang="en-US" sz="48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CHẤP HÀNH BẢO HỘ PHẦN MẶT</a:t>
            </a:r>
            <a:endParaRPr sz="130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4648200" y="205667"/>
            <a:ext cx="7543800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ĐẠI HỌC QUỐC GIA TP. HỒ CHÍ MINH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TRƯỜNG ĐẠI HỌC CÔNG NGHỆ THÔNG TIN - KHOA KHOA HỌC MÁY TÍNH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393845" y="3528720"/>
            <a:ext cx="6096000" cy="218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SV THỰC HIỆN: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Nguyễn Hữu Thắng - 16521102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Giảng Phúc Vinh – 16521548</a:t>
            </a:r>
            <a:endParaRPr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GV HƯỚNG DẪN: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TS. Mai Tiến Dũng</a:t>
            </a:r>
            <a:endParaRPr/>
          </a:p>
        </p:txBody>
      </p:sp>
      <p:pic>
        <p:nvPicPr>
          <p:cNvPr id="100" name="Google Shape;100;p14" descr="logo-uit | Tuổi trẻ UI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42" y="185678"/>
            <a:ext cx="1133670" cy="93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Khoa Khoa học Máy tính – Trường Đại học Công nghệ thông t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4176" y="234258"/>
            <a:ext cx="1399338" cy="99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5"/>
          <p:cNvGrpSpPr/>
          <p:nvPr/>
        </p:nvGrpSpPr>
        <p:grpSpPr>
          <a:xfrm>
            <a:off x="640913" y="258381"/>
            <a:ext cx="10910172" cy="6944655"/>
            <a:chOff x="640913" y="258381"/>
            <a:chExt cx="10910172" cy="6944655"/>
          </a:xfrm>
        </p:grpSpPr>
        <p:grpSp>
          <p:nvGrpSpPr>
            <p:cNvPr id="605" name="Google Shape;605;p25"/>
            <p:cNvGrpSpPr/>
            <p:nvPr/>
          </p:nvGrpSpPr>
          <p:grpSpPr>
            <a:xfrm>
              <a:off x="640913" y="258381"/>
              <a:ext cx="10910172" cy="6944655"/>
              <a:chOff x="640913" y="258381"/>
              <a:chExt cx="10910172" cy="6944655"/>
            </a:xfrm>
          </p:grpSpPr>
          <p:sp>
            <p:nvSpPr>
              <p:cNvPr id="606" name="Google Shape;606;p25"/>
              <p:cNvSpPr/>
              <p:nvPr/>
            </p:nvSpPr>
            <p:spPr>
              <a:xfrm>
                <a:off x="640915" y="457836"/>
                <a:ext cx="10910100" cy="6745200"/>
              </a:xfrm>
              <a:prstGeom prst="roundRect">
                <a:avLst>
                  <a:gd name="adj" fmla="val 2901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7" name="Google Shape;607;p25"/>
              <p:cNvGrpSpPr/>
              <p:nvPr/>
            </p:nvGrpSpPr>
            <p:grpSpPr>
              <a:xfrm>
                <a:off x="10867487" y="6376219"/>
                <a:ext cx="440400" cy="347100"/>
                <a:chOff x="10932700" y="6355076"/>
                <a:chExt cx="440400" cy="347100"/>
              </a:xfrm>
            </p:grpSpPr>
            <p:sp>
              <p:nvSpPr>
                <p:cNvPr id="608" name="Google Shape;608;p25"/>
                <p:cNvSpPr/>
                <p:nvPr/>
              </p:nvSpPr>
              <p:spPr>
                <a:xfrm>
                  <a:off x="10979436" y="6355076"/>
                  <a:ext cx="347100" cy="347100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25"/>
                <p:cNvSpPr txBox="1"/>
                <p:nvPr/>
              </p:nvSpPr>
              <p:spPr>
                <a:xfrm>
                  <a:off x="10932700" y="6390091"/>
                  <a:ext cx="4404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8</a:t>
                  </a:r>
                  <a:endParaRPr sz="1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0" name="Google Shape;610;p25"/>
              <p:cNvSpPr/>
              <p:nvPr/>
            </p:nvSpPr>
            <p:spPr>
              <a:xfrm>
                <a:off x="640913" y="258381"/>
                <a:ext cx="10910172" cy="922719"/>
              </a:xfrm>
              <a:custGeom>
                <a:avLst/>
                <a:gdLst/>
                <a:ahLst/>
                <a:cxnLst/>
                <a:rect l="l" t="t" r="r" b="b"/>
                <a:pathLst>
                  <a:path w="10910172" h="922719" extrusionOk="0">
                    <a:moveTo>
                      <a:pt x="195682" y="0"/>
                    </a:moveTo>
                    <a:lnTo>
                      <a:pt x="10714492" y="0"/>
                    </a:lnTo>
                    <a:cubicBezTo>
                      <a:pt x="10822563" y="0"/>
                      <a:pt x="10910172" y="87609"/>
                      <a:pt x="10910172" y="195680"/>
                    </a:cubicBezTo>
                    <a:lnTo>
                      <a:pt x="10910172" y="312828"/>
                    </a:lnTo>
                    <a:lnTo>
                      <a:pt x="10910171" y="312828"/>
                    </a:lnTo>
                    <a:lnTo>
                      <a:pt x="10910171" y="922719"/>
                    </a:lnTo>
                    <a:lnTo>
                      <a:pt x="0" y="922719"/>
                    </a:lnTo>
                    <a:lnTo>
                      <a:pt x="0" y="312828"/>
                    </a:lnTo>
                    <a:lnTo>
                      <a:pt x="2" y="312828"/>
                    </a:lnTo>
                    <a:lnTo>
                      <a:pt x="2" y="195680"/>
                    </a:lnTo>
                    <a:cubicBezTo>
                      <a:pt x="2" y="87609"/>
                      <a:pt x="87611" y="0"/>
                      <a:pt x="195682" y="0"/>
                    </a:cubicBezTo>
                    <a:close/>
                  </a:path>
                </a:pathLst>
              </a:custGeom>
              <a:solidFill>
                <a:srgbClr val="C8C5C7"/>
              </a:solidFill>
              <a:ln>
                <a:noFill/>
              </a:ln>
              <a:effectLst>
                <a:outerShdw blurRad="381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25"/>
              <p:cNvSpPr/>
              <p:nvPr/>
            </p:nvSpPr>
            <p:spPr>
              <a:xfrm>
                <a:off x="640913" y="736600"/>
                <a:ext cx="10910100" cy="444600"/>
              </a:xfrm>
              <a:prstGeom prst="rect">
                <a:avLst/>
              </a:prstGeom>
              <a:solidFill>
                <a:srgbClr val="E6E4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25"/>
              <p:cNvSpPr/>
              <p:nvPr/>
            </p:nvSpPr>
            <p:spPr>
              <a:xfrm>
                <a:off x="1238503" y="856854"/>
                <a:ext cx="200323" cy="209451"/>
              </a:xfrm>
              <a:custGeom>
                <a:avLst/>
                <a:gdLst/>
                <a:ahLst/>
                <a:cxnLst/>
                <a:rect l="l" t="t" r="r" b="b"/>
                <a:pathLst>
                  <a:path w="301238" h="314964" extrusionOk="0">
                    <a:moveTo>
                      <a:pt x="131157" y="6711"/>
                    </a:moveTo>
                    <a:lnTo>
                      <a:pt x="131157" y="6711"/>
                    </a:lnTo>
                    <a:lnTo>
                      <a:pt x="131157" y="6711"/>
                    </a:lnTo>
                    <a:close/>
                    <a:moveTo>
                      <a:pt x="147315" y="0"/>
                    </a:moveTo>
                    <a:cubicBezTo>
                      <a:pt x="153165" y="-5"/>
                      <a:pt x="159018" y="2221"/>
                      <a:pt x="163486" y="6680"/>
                    </a:cubicBezTo>
                    <a:lnTo>
                      <a:pt x="293310" y="136254"/>
                    </a:lnTo>
                    <a:cubicBezTo>
                      <a:pt x="297778" y="140713"/>
                      <a:pt x="300015" y="146562"/>
                      <a:pt x="300021" y="152412"/>
                    </a:cubicBezTo>
                    <a:lnTo>
                      <a:pt x="299911" y="152678"/>
                    </a:lnTo>
                    <a:lnTo>
                      <a:pt x="301238" y="155882"/>
                    </a:lnTo>
                    <a:lnTo>
                      <a:pt x="299624" y="159779"/>
                    </a:lnTo>
                    <a:lnTo>
                      <a:pt x="300023" y="160713"/>
                    </a:lnTo>
                    <a:cubicBezTo>
                      <a:pt x="300087" y="166563"/>
                      <a:pt x="297920" y="172437"/>
                      <a:pt x="293506" y="176950"/>
                    </a:cubicBezTo>
                    <a:lnTo>
                      <a:pt x="165220" y="308091"/>
                    </a:lnTo>
                    <a:cubicBezTo>
                      <a:pt x="156392" y="317115"/>
                      <a:pt x="141918" y="317275"/>
                      <a:pt x="132893" y="308446"/>
                    </a:cubicBezTo>
                    <a:lnTo>
                      <a:pt x="132894" y="308446"/>
                    </a:lnTo>
                    <a:cubicBezTo>
                      <a:pt x="123869" y="299617"/>
                      <a:pt x="123710" y="285144"/>
                      <a:pt x="132538" y="276119"/>
                    </a:cubicBezTo>
                    <a:lnTo>
                      <a:pt x="227796" y="178742"/>
                    </a:lnTo>
                    <a:lnTo>
                      <a:pt x="22860" y="178742"/>
                    </a:lnTo>
                    <a:cubicBezTo>
                      <a:pt x="10235" y="178742"/>
                      <a:pt x="0" y="168507"/>
                      <a:pt x="0" y="155882"/>
                    </a:cubicBezTo>
                    <a:cubicBezTo>
                      <a:pt x="0" y="143257"/>
                      <a:pt x="10235" y="133022"/>
                      <a:pt x="22860" y="133022"/>
                    </a:cubicBezTo>
                    <a:lnTo>
                      <a:pt x="225351" y="133022"/>
                    </a:lnTo>
                    <a:lnTo>
                      <a:pt x="131189" y="39040"/>
                    </a:lnTo>
                    <a:cubicBezTo>
                      <a:pt x="126721" y="34580"/>
                      <a:pt x="124483" y="28732"/>
                      <a:pt x="124478" y="22882"/>
                    </a:cubicBezTo>
                    <a:lnTo>
                      <a:pt x="131157" y="671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 flipH="1">
                <a:off x="786223" y="859463"/>
                <a:ext cx="200323" cy="209451"/>
              </a:xfrm>
              <a:custGeom>
                <a:avLst/>
                <a:gdLst/>
                <a:ahLst/>
                <a:cxnLst/>
                <a:rect l="l" t="t" r="r" b="b"/>
                <a:pathLst>
                  <a:path w="301238" h="314964" extrusionOk="0">
                    <a:moveTo>
                      <a:pt x="131157" y="6711"/>
                    </a:moveTo>
                    <a:lnTo>
                      <a:pt x="131157" y="6711"/>
                    </a:lnTo>
                    <a:lnTo>
                      <a:pt x="131157" y="6711"/>
                    </a:lnTo>
                    <a:close/>
                    <a:moveTo>
                      <a:pt x="147315" y="0"/>
                    </a:moveTo>
                    <a:cubicBezTo>
                      <a:pt x="153165" y="-5"/>
                      <a:pt x="159018" y="2221"/>
                      <a:pt x="163486" y="6680"/>
                    </a:cubicBezTo>
                    <a:lnTo>
                      <a:pt x="293310" y="136254"/>
                    </a:lnTo>
                    <a:cubicBezTo>
                      <a:pt x="297778" y="140713"/>
                      <a:pt x="300015" y="146562"/>
                      <a:pt x="300021" y="152412"/>
                    </a:cubicBezTo>
                    <a:lnTo>
                      <a:pt x="299911" y="152678"/>
                    </a:lnTo>
                    <a:lnTo>
                      <a:pt x="301238" y="155882"/>
                    </a:lnTo>
                    <a:lnTo>
                      <a:pt x="299624" y="159779"/>
                    </a:lnTo>
                    <a:lnTo>
                      <a:pt x="300023" y="160713"/>
                    </a:lnTo>
                    <a:cubicBezTo>
                      <a:pt x="300087" y="166563"/>
                      <a:pt x="297920" y="172437"/>
                      <a:pt x="293506" y="176950"/>
                    </a:cubicBezTo>
                    <a:lnTo>
                      <a:pt x="165220" y="308091"/>
                    </a:lnTo>
                    <a:cubicBezTo>
                      <a:pt x="156392" y="317115"/>
                      <a:pt x="141918" y="317275"/>
                      <a:pt x="132893" y="308446"/>
                    </a:cubicBezTo>
                    <a:lnTo>
                      <a:pt x="132894" y="308446"/>
                    </a:lnTo>
                    <a:cubicBezTo>
                      <a:pt x="123869" y="299617"/>
                      <a:pt x="123710" y="285144"/>
                      <a:pt x="132538" y="276119"/>
                    </a:cubicBezTo>
                    <a:lnTo>
                      <a:pt x="227796" y="178742"/>
                    </a:lnTo>
                    <a:lnTo>
                      <a:pt x="22860" y="178742"/>
                    </a:lnTo>
                    <a:cubicBezTo>
                      <a:pt x="10235" y="178742"/>
                      <a:pt x="0" y="168507"/>
                      <a:pt x="0" y="155882"/>
                    </a:cubicBezTo>
                    <a:cubicBezTo>
                      <a:pt x="0" y="143257"/>
                      <a:pt x="10235" y="133022"/>
                      <a:pt x="22860" y="133022"/>
                    </a:cubicBezTo>
                    <a:lnTo>
                      <a:pt x="225351" y="133022"/>
                    </a:lnTo>
                    <a:lnTo>
                      <a:pt x="131189" y="39040"/>
                    </a:lnTo>
                    <a:cubicBezTo>
                      <a:pt x="126721" y="34580"/>
                      <a:pt x="124483" y="28732"/>
                      <a:pt x="124478" y="22882"/>
                    </a:cubicBezTo>
                    <a:lnTo>
                      <a:pt x="131157" y="671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4" name="Google Shape;614;p25" descr="Refresh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695096" y="832366"/>
                <a:ext cx="253260" cy="2532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5" name="Google Shape;615;p25"/>
              <p:cNvSpPr/>
              <p:nvPr/>
            </p:nvSpPr>
            <p:spPr>
              <a:xfrm>
                <a:off x="6316540" y="321015"/>
                <a:ext cx="2524954" cy="513823"/>
              </a:xfrm>
              <a:custGeom>
                <a:avLst/>
                <a:gdLst/>
                <a:ahLst/>
                <a:cxnLst/>
                <a:rect l="l" t="t" r="r" b="b"/>
                <a:pathLst>
                  <a:path w="3186062" h="513823" extrusionOk="0">
                    <a:moveTo>
                      <a:pt x="203689" y="0"/>
                    </a:moveTo>
                    <a:lnTo>
                      <a:pt x="896491" y="0"/>
                    </a:lnTo>
                    <a:lnTo>
                      <a:pt x="2289571" y="0"/>
                    </a:lnTo>
                    <a:lnTo>
                      <a:pt x="2982373" y="0"/>
                    </a:lnTo>
                    <a:cubicBezTo>
                      <a:pt x="3030235" y="0"/>
                      <a:pt x="3069035" y="42680"/>
                      <a:pt x="3069035" y="95328"/>
                    </a:cubicBezTo>
                    <a:lnTo>
                      <a:pt x="3069035" y="221058"/>
                    </a:lnTo>
                    <a:lnTo>
                      <a:pt x="3069035" y="274130"/>
                    </a:lnTo>
                    <a:lnTo>
                      <a:pt x="3068635" y="276111"/>
                    </a:lnTo>
                    <a:lnTo>
                      <a:pt x="3068635" y="328494"/>
                    </a:lnTo>
                    <a:lnTo>
                      <a:pt x="3069035" y="330475"/>
                    </a:lnTo>
                    <a:lnTo>
                      <a:pt x="3069035" y="338818"/>
                    </a:lnTo>
                    <a:lnTo>
                      <a:pt x="3070719" y="338818"/>
                    </a:lnTo>
                    <a:lnTo>
                      <a:pt x="3075839" y="364178"/>
                    </a:lnTo>
                    <a:cubicBezTo>
                      <a:pt x="3089755" y="397080"/>
                      <a:pt x="3122335" y="420167"/>
                      <a:pt x="3160308" y="420167"/>
                    </a:cubicBezTo>
                    <a:lnTo>
                      <a:pt x="3186062" y="420167"/>
                    </a:lnTo>
                    <a:lnTo>
                      <a:pt x="3186062" y="501515"/>
                    </a:lnTo>
                    <a:lnTo>
                      <a:pt x="3140869" y="501515"/>
                    </a:lnTo>
                    <a:lnTo>
                      <a:pt x="3140869" y="513823"/>
                    </a:lnTo>
                    <a:lnTo>
                      <a:pt x="3128912" y="513823"/>
                    </a:lnTo>
                    <a:lnTo>
                      <a:pt x="57150" y="513823"/>
                    </a:lnTo>
                    <a:lnTo>
                      <a:pt x="45193" y="513823"/>
                    </a:lnTo>
                    <a:lnTo>
                      <a:pt x="45193" y="501515"/>
                    </a:lnTo>
                    <a:lnTo>
                      <a:pt x="0" y="501515"/>
                    </a:lnTo>
                    <a:lnTo>
                      <a:pt x="0" y="420167"/>
                    </a:lnTo>
                    <a:lnTo>
                      <a:pt x="25754" y="420167"/>
                    </a:lnTo>
                    <a:cubicBezTo>
                      <a:pt x="63727" y="420167"/>
                      <a:pt x="96307" y="397080"/>
                      <a:pt x="110223" y="364178"/>
                    </a:cubicBezTo>
                    <a:lnTo>
                      <a:pt x="115343" y="338818"/>
                    </a:lnTo>
                    <a:lnTo>
                      <a:pt x="117027" y="338818"/>
                    </a:lnTo>
                    <a:lnTo>
                      <a:pt x="117027" y="330475"/>
                    </a:lnTo>
                    <a:lnTo>
                      <a:pt x="117427" y="328494"/>
                    </a:lnTo>
                    <a:lnTo>
                      <a:pt x="117427" y="276111"/>
                    </a:lnTo>
                    <a:lnTo>
                      <a:pt x="117027" y="274130"/>
                    </a:lnTo>
                    <a:lnTo>
                      <a:pt x="117027" y="221058"/>
                    </a:lnTo>
                    <a:lnTo>
                      <a:pt x="117027" y="95328"/>
                    </a:lnTo>
                    <a:cubicBezTo>
                      <a:pt x="117027" y="42680"/>
                      <a:pt x="155827" y="0"/>
                      <a:pt x="203689" y="0"/>
                    </a:cubicBezTo>
                    <a:close/>
                  </a:path>
                </a:pathLst>
              </a:custGeom>
              <a:solidFill>
                <a:srgbClr val="E6E4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51435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6" name="Google Shape;616;p25" descr="logo-uit | Tuổi trẻ UIT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50578" y="430577"/>
                <a:ext cx="244672" cy="2024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7" name="Google Shape;617;p25"/>
              <p:cNvSpPr txBox="1"/>
              <p:nvPr/>
            </p:nvSpPr>
            <p:spPr>
              <a:xfrm>
                <a:off x="1995547" y="394732"/>
                <a:ext cx="2385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Tổng quan, giới thiệu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18" name="Google Shape;618;p25" descr="Ad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2699765">
                <a:off x="3829414" y="478427"/>
                <a:ext cx="99422" cy="994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19" name="Google Shape;619;p25"/>
              <p:cNvGrpSpPr/>
              <p:nvPr/>
            </p:nvGrpSpPr>
            <p:grpSpPr>
              <a:xfrm>
                <a:off x="4268742" y="360505"/>
                <a:ext cx="2211900" cy="276900"/>
                <a:chOff x="4306842" y="360505"/>
                <a:chExt cx="2211900" cy="276900"/>
              </a:xfrm>
            </p:grpSpPr>
            <p:sp>
              <p:nvSpPr>
                <p:cNvPr id="620" name="Google Shape;620;p25"/>
                <p:cNvSpPr txBox="1"/>
                <p:nvPr/>
              </p:nvSpPr>
              <p:spPr>
                <a:xfrm>
                  <a:off x="4306842" y="360505"/>
                  <a:ext cx="22119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Các nghiên cứu liên quan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621" name="Google Shape;621;p25" descr="Ad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2699762">
                  <a:off x="6252777" y="454221"/>
                  <a:ext cx="97974" cy="97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22" name="Google Shape;622;p25"/>
              <p:cNvSpPr/>
              <p:nvPr/>
            </p:nvSpPr>
            <p:spPr>
              <a:xfrm>
                <a:off x="787112" y="442701"/>
                <a:ext cx="137100" cy="1371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1065847" y="442701"/>
                <a:ext cx="137100" cy="137100"/>
              </a:xfrm>
              <a:prstGeom prst="ellipse">
                <a:avLst/>
              </a:prstGeom>
              <a:solidFill>
                <a:srgbClr val="FFC0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1339829" y="442701"/>
                <a:ext cx="137100" cy="137100"/>
              </a:xfrm>
              <a:prstGeom prst="ellipse">
                <a:avLst/>
              </a:prstGeom>
              <a:solidFill>
                <a:srgbClr val="29CE4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5" name="Google Shape;625;p25" descr="Ad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flipH="1">
                <a:off x="11209812" y="399914"/>
                <a:ext cx="210202" cy="21020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26" name="Google Shape;626;p25"/>
              <p:cNvCxnSpPr/>
              <p:nvPr/>
            </p:nvCxnSpPr>
            <p:spPr>
              <a:xfrm>
                <a:off x="1610826" y="401681"/>
                <a:ext cx="0" cy="208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6969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627" name="Google Shape;627;p25" descr="Research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077833" y="383971"/>
                <a:ext cx="243854" cy="24385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28" name="Google Shape;628;p25"/>
              <p:cNvGrpSpPr/>
              <p:nvPr/>
            </p:nvGrpSpPr>
            <p:grpSpPr>
              <a:xfrm>
                <a:off x="6714673" y="364278"/>
                <a:ext cx="2189700" cy="276900"/>
                <a:chOff x="4329111" y="360505"/>
                <a:chExt cx="2189700" cy="276900"/>
              </a:xfrm>
            </p:grpSpPr>
            <p:sp>
              <p:nvSpPr>
                <p:cNvPr id="629" name="Google Shape;629;p25"/>
                <p:cNvSpPr txBox="1"/>
                <p:nvPr/>
              </p:nvSpPr>
              <p:spPr>
                <a:xfrm>
                  <a:off x="4329111" y="360505"/>
                  <a:ext cx="21897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Nội dung khóa luận</a:t>
                  </a:r>
                  <a:endParaRPr/>
                </a:p>
              </p:txBody>
            </p:sp>
            <p:pic>
              <p:nvPicPr>
                <p:cNvPr id="630" name="Google Shape;630;p25" descr="Ad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2699762">
                  <a:off x="6170227" y="454221"/>
                  <a:ext cx="97974" cy="97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31" name="Google Shape;631;p25"/>
              <p:cNvGrpSpPr/>
              <p:nvPr/>
            </p:nvGrpSpPr>
            <p:grpSpPr>
              <a:xfrm>
                <a:off x="9026310" y="368481"/>
                <a:ext cx="2161800" cy="276900"/>
                <a:chOff x="4356739" y="360505"/>
                <a:chExt cx="2161800" cy="276900"/>
              </a:xfrm>
            </p:grpSpPr>
            <p:sp>
              <p:nvSpPr>
                <p:cNvPr id="632" name="Google Shape;632;p25"/>
                <p:cNvSpPr txBox="1"/>
                <p:nvPr/>
              </p:nvSpPr>
              <p:spPr>
                <a:xfrm>
                  <a:off x="4356739" y="360505"/>
                  <a:ext cx="21618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Kết quả và đánh giá</a:t>
                  </a:r>
                  <a:endParaRPr/>
                </a:p>
              </p:txBody>
            </p:sp>
            <p:pic>
              <p:nvPicPr>
                <p:cNvPr id="633" name="Google Shape;633;p25" descr="Ad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2699762">
                  <a:off x="6252777" y="454221"/>
                  <a:ext cx="97974" cy="97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634" name="Google Shape;634;p25"/>
                <p:cNvCxnSpPr/>
                <p:nvPr/>
              </p:nvCxnSpPr>
              <p:spPr>
                <a:xfrm>
                  <a:off x="6418167" y="400713"/>
                  <a:ext cx="0" cy="20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pic>
            <p:nvPicPr>
              <p:cNvPr id="635" name="Google Shape;635;p25" descr="Lightbulb and gear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480637" y="340126"/>
                <a:ext cx="276998" cy="2769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6" name="Google Shape;636;p25" descr="Bar graph with upward tren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8804455" y="385020"/>
                <a:ext cx="238988" cy="2389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7" name="Google Shape;637;p25"/>
              <p:cNvSpPr/>
              <p:nvPr/>
            </p:nvSpPr>
            <p:spPr>
              <a:xfrm>
                <a:off x="2118931" y="815406"/>
                <a:ext cx="9301200" cy="2922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38" name="Google Shape;638;p25"/>
              <p:cNvCxnSpPr/>
              <p:nvPr/>
            </p:nvCxnSpPr>
            <p:spPr>
              <a:xfrm>
                <a:off x="3993331" y="415571"/>
                <a:ext cx="0" cy="208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6969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39" name="Google Shape;639;p25"/>
              <p:cNvSpPr txBox="1"/>
              <p:nvPr/>
            </p:nvSpPr>
            <p:spPr>
              <a:xfrm>
                <a:off x="2204431" y="752058"/>
                <a:ext cx="5533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Xây dựng bộ dữ liệu mới từ MAFA và WIDERFACE.</a:t>
                </a:r>
                <a:endParaRPr/>
              </a:p>
            </p:txBody>
          </p:sp>
        </p:grpSp>
        <p:pic>
          <p:nvPicPr>
            <p:cNvPr id="640" name="Google Shape;640;p25" descr="Ảnh có chứa văn bản, tờ báo, ảnh, khác nhau&#10;&#10;Mô tả được tự động tạo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87137" y="1343567"/>
              <a:ext cx="10670672" cy="54274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p25"/>
          <p:cNvGrpSpPr/>
          <p:nvPr/>
        </p:nvGrpSpPr>
        <p:grpSpPr>
          <a:xfrm>
            <a:off x="585428" y="258386"/>
            <a:ext cx="10994180" cy="6944937"/>
            <a:chOff x="640913" y="258381"/>
            <a:chExt cx="10910172" cy="6749866"/>
          </a:xfrm>
        </p:grpSpPr>
        <p:sp>
          <p:nvSpPr>
            <p:cNvPr id="645" name="Google Shape;645;p25"/>
            <p:cNvSpPr/>
            <p:nvPr/>
          </p:nvSpPr>
          <p:spPr>
            <a:xfrm>
              <a:off x="640915" y="263047"/>
              <a:ext cx="10910100" cy="6745200"/>
            </a:xfrm>
            <a:prstGeom prst="roundRect">
              <a:avLst>
                <a:gd name="adj" fmla="val 290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640913" y="258381"/>
              <a:ext cx="10910172" cy="922719"/>
            </a:xfrm>
            <a:custGeom>
              <a:avLst/>
              <a:gdLst/>
              <a:ahLst/>
              <a:cxnLst/>
              <a:rect l="l" t="t" r="r" b="b"/>
              <a:pathLst>
                <a:path w="10910172" h="922719" extrusionOk="0">
                  <a:moveTo>
                    <a:pt x="195682" y="0"/>
                  </a:moveTo>
                  <a:lnTo>
                    <a:pt x="10714492" y="0"/>
                  </a:lnTo>
                  <a:cubicBezTo>
                    <a:pt x="10822563" y="0"/>
                    <a:pt x="10910172" y="87609"/>
                    <a:pt x="10910172" y="195680"/>
                  </a:cubicBezTo>
                  <a:lnTo>
                    <a:pt x="10910172" y="312828"/>
                  </a:lnTo>
                  <a:lnTo>
                    <a:pt x="10910171" y="312828"/>
                  </a:lnTo>
                  <a:lnTo>
                    <a:pt x="10910171" y="922719"/>
                  </a:lnTo>
                  <a:lnTo>
                    <a:pt x="10910170" y="922719"/>
                  </a:lnTo>
                  <a:lnTo>
                    <a:pt x="10910170" y="413350"/>
                  </a:lnTo>
                  <a:lnTo>
                    <a:pt x="0" y="413350"/>
                  </a:lnTo>
                  <a:lnTo>
                    <a:pt x="0" y="312828"/>
                  </a:lnTo>
                  <a:lnTo>
                    <a:pt x="2" y="312828"/>
                  </a:lnTo>
                  <a:lnTo>
                    <a:pt x="2" y="195680"/>
                  </a:lnTo>
                  <a:cubicBezTo>
                    <a:pt x="2" y="87609"/>
                    <a:pt x="87611" y="0"/>
                    <a:pt x="195682" y="0"/>
                  </a:cubicBezTo>
                  <a:close/>
                </a:path>
              </a:pathLst>
            </a:custGeom>
            <a:solidFill>
              <a:srgbClr val="C8C5C7"/>
            </a:solidFill>
            <a:ln>
              <a:noFill/>
            </a:ln>
            <a:effectLst>
              <a:outerShdw blurRad="381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787112" y="442701"/>
              <a:ext cx="137100" cy="13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1065847" y="442701"/>
              <a:ext cx="137100" cy="137100"/>
            </a:xfrm>
            <a:prstGeom prst="ellipse">
              <a:avLst/>
            </a:prstGeom>
            <a:solidFill>
              <a:srgbClr val="FFC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1339829" y="442701"/>
              <a:ext cx="137100" cy="137100"/>
            </a:xfrm>
            <a:prstGeom prst="ellipse">
              <a:avLst/>
            </a:prstGeom>
            <a:solidFill>
              <a:srgbClr val="29CE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5"/>
            <p:cNvSpPr txBox="1"/>
            <p:nvPr/>
          </p:nvSpPr>
          <p:spPr>
            <a:xfrm>
              <a:off x="1832812" y="272919"/>
              <a:ext cx="844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</a:rPr>
                <a:t>NHỮNG VẤN ĐỀ THÁCH THỨC</a:t>
              </a:r>
              <a:endParaRPr/>
            </a:p>
          </p:txBody>
        </p:sp>
      </p:grpSp>
      <p:pic>
        <p:nvPicPr>
          <p:cNvPr id="651" name="Google Shape;651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10800" y="1401038"/>
            <a:ext cx="1339525" cy="1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5"/>
          <p:cNvSpPr txBox="1"/>
          <p:nvPr/>
        </p:nvSpPr>
        <p:spPr>
          <a:xfrm>
            <a:off x="1403375" y="1435238"/>
            <a:ext cx="75069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Chưa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đặc</a:t>
            </a:r>
            <a:r>
              <a:rPr lang="vi-VN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thù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p25"/>
          <p:cNvPicPr preferRelativeResize="0"/>
          <p:nvPr/>
        </p:nvPicPr>
        <p:blipFill rotWithShape="1">
          <a:blip r:embed="rId12">
            <a:alphaModFix/>
          </a:blip>
          <a:srcRect b="7552"/>
          <a:stretch/>
        </p:blipFill>
        <p:spPr>
          <a:xfrm>
            <a:off x="1403375" y="3141711"/>
            <a:ext cx="1400201" cy="13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5"/>
          <p:cNvSpPr txBox="1"/>
          <p:nvPr/>
        </p:nvSpPr>
        <p:spPr>
          <a:xfrm>
            <a:off x="3143425" y="3041275"/>
            <a:ext cx="75069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nhiều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hướng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tiếp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cận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phương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pháp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khác</a:t>
            </a:r>
            <a:r>
              <a:rPr lang="vi-VN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nhau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310795" y="5020645"/>
            <a:ext cx="1339525" cy="1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5"/>
          <p:cNvSpPr txBox="1"/>
          <p:nvPr/>
        </p:nvSpPr>
        <p:spPr>
          <a:xfrm>
            <a:off x="1403375" y="5123563"/>
            <a:ext cx="7506900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vi-VN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tiễn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vi-VN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7" name="Google Shape;657;p25"/>
          <p:cNvGrpSpPr/>
          <p:nvPr/>
        </p:nvGrpSpPr>
        <p:grpSpPr>
          <a:xfrm>
            <a:off x="10932700" y="6355076"/>
            <a:ext cx="440400" cy="347100"/>
            <a:chOff x="10932700" y="6355076"/>
            <a:chExt cx="440400" cy="347100"/>
          </a:xfrm>
        </p:grpSpPr>
        <p:sp>
          <p:nvSpPr>
            <p:cNvPr id="658" name="Google Shape;658;p25"/>
            <p:cNvSpPr/>
            <p:nvPr/>
          </p:nvSpPr>
          <p:spPr>
            <a:xfrm>
              <a:off x="10979436" y="6355076"/>
              <a:ext cx="347100" cy="3471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5"/>
            <p:cNvSpPr txBox="1"/>
            <p:nvPr/>
          </p:nvSpPr>
          <p:spPr>
            <a:xfrm>
              <a:off x="10932700" y="6390091"/>
              <a:ext cx="44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" name="Google Shape;641;p25"/>
          <p:cNvGrpSpPr/>
          <p:nvPr/>
        </p:nvGrpSpPr>
        <p:grpSpPr>
          <a:xfrm>
            <a:off x="11318136" y="3377331"/>
            <a:ext cx="516600" cy="516600"/>
            <a:chOff x="9932096" y="3429000"/>
            <a:chExt cx="516600" cy="5166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42" name="Google Shape;642;p25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3" name="Google Shape;643;p25" descr="Caret Down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7"/>
          <p:cNvSpPr/>
          <p:nvPr/>
        </p:nvSpPr>
        <p:spPr>
          <a:xfrm>
            <a:off x="640915" y="457836"/>
            <a:ext cx="10910170" cy="6745266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3" name="Google Shape;673;p27"/>
          <p:cNvGrpSpPr/>
          <p:nvPr/>
        </p:nvGrpSpPr>
        <p:grpSpPr>
          <a:xfrm>
            <a:off x="10932700" y="6355076"/>
            <a:ext cx="440400" cy="347100"/>
            <a:chOff x="10932700" y="6355076"/>
            <a:chExt cx="440400" cy="347100"/>
          </a:xfrm>
        </p:grpSpPr>
        <p:sp>
          <p:nvSpPr>
            <p:cNvPr id="674" name="Google Shape;674;p27"/>
            <p:cNvSpPr/>
            <p:nvPr/>
          </p:nvSpPr>
          <p:spPr>
            <a:xfrm>
              <a:off x="10979436" y="6355076"/>
              <a:ext cx="347100" cy="3471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7"/>
            <p:cNvSpPr txBox="1"/>
            <p:nvPr/>
          </p:nvSpPr>
          <p:spPr>
            <a:xfrm>
              <a:off x="10932700" y="6390091"/>
              <a:ext cx="44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27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7"/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7"/>
          <p:cNvSpPr/>
          <p:nvPr/>
        </p:nvSpPr>
        <p:spPr>
          <a:xfrm>
            <a:off x="1239579" y="85574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27"/>
          <p:cNvSpPr/>
          <p:nvPr/>
        </p:nvSpPr>
        <p:spPr>
          <a:xfrm flipH="1">
            <a:off x="787112" y="85835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0" name="Google Shape;680;p27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27"/>
          <p:cNvSpPr/>
          <p:nvPr/>
        </p:nvSpPr>
        <p:spPr>
          <a:xfrm>
            <a:off x="6316540" y="321015"/>
            <a:ext cx="2527524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p27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71684" y="430577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7"/>
          <p:cNvSpPr txBox="1"/>
          <p:nvPr/>
        </p:nvSpPr>
        <p:spPr>
          <a:xfrm>
            <a:off x="19955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p27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9">
            <a:off x="38294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27"/>
          <p:cNvGrpSpPr/>
          <p:nvPr/>
        </p:nvGrpSpPr>
        <p:grpSpPr>
          <a:xfrm>
            <a:off x="4268742" y="360505"/>
            <a:ext cx="2211834" cy="276999"/>
            <a:chOff x="4306842" y="360505"/>
            <a:chExt cx="2211834" cy="276999"/>
          </a:xfrm>
        </p:grpSpPr>
        <p:sp>
          <p:nvSpPr>
            <p:cNvPr id="686" name="Google Shape;686;p27"/>
            <p:cNvSpPr txBox="1"/>
            <p:nvPr/>
          </p:nvSpPr>
          <p:spPr>
            <a:xfrm>
              <a:off x="4306842" y="360505"/>
              <a:ext cx="22118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7" name="Google Shape;687;p27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8" name="Google Shape;688;p27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27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27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1" name="Google Shape;691;p27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27"/>
          <p:cNvCxnSpPr/>
          <p:nvPr/>
        </p:nvCxnSpPr>
        <p:spPr>
          <a:xfrm>
            <a:off x="1610826" y="40168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3" name="Google Shape;693;p27"/>
          <p:cNvSpPr txBox="1"/>
          <p:nvPr/>
        </p:nvSpPr>
        <p:spPr>
          <a:xfrm>
            <a:off x="2258920" y="2004382"/>
            <a:ext cx="7667222" cy="59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KHÓA LUẬN</a:t>
            </a:r>
            <a:endParaRPr sz="4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27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78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27"/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696" name="Google Shape;696;p27"/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697" name="Google Shape;697;p27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7"/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699" name="Google Shape;699;p27"/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700" name="Google Shape;700;p27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1" name="Google Shape;701;p27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02" name="Google Shape;702;p27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7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27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27"/>
          <p:cNvCxnSpPr/>
          <p:nvPr/>
        </p:nvCxnSpPr>
        <p:spPr>
          <a:xfrm>
            <a:off x="3993331" y="41557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06" name="Google Shape;706;p27"/>
          <p:cNvGrpSpPr/>
          <p:nvPr/>
        </p:nvGrpSpPr>
        <p:grpSpPr>
          <a:xfrm>
            <a:off x="2439918" y="2895665"/>
            <a:ext cx="9111167" cy="179072"/>
            <a:chOff x="2439917" y="2921418"/>
            <a:chExt cx="9111167" cy="179072"/>
          </a:xfrm>
        </p:grpSpPr>
        <p:cxnSp>
          <p:nvCxnSpPr>
            <p:cNvPr id="707" name="Google Shape;707;p27"/>
            <p:cNvCxnSpPr/>
            <p:nvPr/>
          </p:nvCxnSpPr>
          <p:spPr>
            <a:xfrm>
              <a:off x="2439917" y="2923504"/>
              <a:ext cx="911116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08" name="Google Shape;708;p27"/>
            <p:cNvSpPr/>
            <p:nvPr/>
          </p:nvSpPr>
          <p:spPr>
            <a:xfrm rot="10800000" flipH="1">
              <a:off x="2439917" y="2924273"/>
              <a:ext cx="578028" cy="176217"/>
            </a:xfrm>
            <a:custGeom>
              <a:avLst/>
              <a:gdLst/>
              <a:ahLst/>
              <a:cxnLst/>
              <a:rect l="l" t="t" r="r" b="b"/>
              <a:pathLst>
                <a:path w="1432894" h="777483" extrusionOk="0">
                  <a:moveTo>
                    <a:pt x="716447" y="0"/>
                  </a:moveTo>
                  <a:cubicBezTo>
                    <a:pt x="1112130" y="0"/>
                    <a:pt x="1432894" y="320764"/>
                    <a:pt x="1432894" y="716447"/>
                  </a:cubicBezTo>
                  <a:lnTo>
                    <a:pt x="1426741" y="777483"/>
                  </a:lnTo>
                  <a:lnTo>
                    <a:pt x="6153" y="777483"/>
                  </a:lnTo>
                  <a:lnTo>
                    <a:pt x="0" y="716447"/>
                  </a:lnTo>
                  <a:cubicBezTo>
                    <a:pt x="0" y="320764"/>
                    <a:pt x="320764" y="0"/>
                    <a:pt x="716447" y="0"/>
                  </a:cubicBez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7"/>
            <p:cNvSpPr/>
            <p:nvPr/>
          </p:nvSpPr>
          <p:spPr>
            <a:xfrm rot="10800000" flipH="1">
              <a:off x="4609154" y="2921418"/>
              <a:ext cx="578028" cy="176217"/>
            </a:xfrm>
            <a:custGeom>
              <a:avLst/>
              <a:gdLst/>
              <a:ahLst/>
              <a:cxnLst/>
              <a:rect l="l" t="t" r="r" b="b"/>
              <a:pathLst>
                <a:path w="1432894" h="777483" extrusionOk="0">
                  <a:moveTo>
                    <a:pt x="716447" y="0"/>
                  </a:moveTo>
                  <a:cubicBezTo>
                    <a:pt x="1112130" y="0"/>
                    <a:pt x="1432894" y="320764"/>
                    <a:pt x="1432894" y="716447"/>
                  </a:cubicBezTo>
                  <a:lnTo>
                    <a:pt x="1426741" y="777483"/>
                  </a:lnTo>
                  <a:lnTo>
                    <a:pt x="6153" y="777483"/>
                  </a:lnTo>
                  <a:lnTo>
                    <a:pt x="0" y="716447"/>
                  </a:lnTo>
                  <a:cubicBezTo>
                    <a:pt x="0" y="320764"/>
                    <a:pt x="320764" y="0"/>
                    <a:pt x="716447" y="0"/>
                  </a:cubicBez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 rot="10800000" flipH="1">
              <a:off x="7013115" y="2923424"/>
              <a:ext cx="578028" cy="176217"/>
            </a:xfrm>
            <a:custGeom>
              <a:avLst/>
              <a:gdLst/>
              <a:ahLst/>
              <a:cxnLst/>
              <a:rect l="l" t="t" r="r" b="b"/>
              <a:pathLst>
                <a:path w="1432894" h="777483" extrusionOk="0">
                  <a:moveTo>
                    <a:pt x="716447" y="0"/>
                  </a:moveTo>
                  <a:cubicBezTo>
                    <a:pt x="1112130" y="0"/>
                    <a:pt x="1432894" y="320764"/>
                    <a:pt x="1432894" y="716447"/>
                  </a:cubicBezTo>
                  <a:lnTo>
                    <a:pt x="1426741" y="777483"/>
                  </a:lnTo>
                  <a:lnTo>
                    <a:pt x="6153" y="777483"/>
                  </a:lnTo>
                  <a:lnTo>
                    <a:pt x="0" y="716447"/>
                  </a:lnTo>
                  <a:cubicBezTo>
                    <a:pt x="0" y="320764"/>
                    <a:pt x="320764" y="0"/>
                    <a:pt x="716447" y="0"/>
                  </a:cubicBez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 rot="10800000" flipH="1">
              <a:off x="9172386" y="2921418"/>
              <a:ext cx="578028" cy="176217"/>
            </a:xfrm>
            <a:custGeom>
              <a:avLst/>
              <a:gdLst/>
              <a:ahLst/>
              <a:cxnLst/>
              <a:rect l="l" t="t" r="r" b="b"/>
              <a:pathLst>
                <a:path w="1432894" h="777483" extrusionOk="0">
                  <a:moveTo>
                    <a:pt x="716447" y="0"/>
                  </a:moveTo>
                  <a:cubicBezTo>
                    <a:pt x="1112130" y="0"/>
                    <a:pt x="1432894" y="320764"/>
                    <a:pt x="1432894" y="716447"/>
                  </a:cubicBezTo>
                  <a:lnTo>
                    <a:pt x="1426741" y="777483"/>
                  </a:lnTo>
                  <a:lnTo>
                    <a:pt x="6153" y="777483"/>
                  </a:lnTo>
                  <a:lnTo>
                    <a:pt x="0" y="716447"/>
                  </a:lnTo>
                  <a:cubicBezTo>
                    <a:pt x="0" y="320764"/>
                    <a:pt x="320764" y="0"/>
                    <a:pt x="716447" y="0"/>
                  </a:cubicBez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27"/>
          <p:cNvSpPr txBox="1"/>
          <p:nvPr/>
        </p:nvSpPr>
        <p:spPr>
          <a:xfrm>
            <a:off x="2325621" y="3164906"/>
            <a:ext cx="1667710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1.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Xây dựng bộ dữ liệu mới từ MAFA và WIDERFACE.</a:t>
            </a:r>
            <a:endParaRPr/>
          </a:p>
        </p:txBody>
      </p:sp>
      <p:sp>
        <p:nvSpPr>
          <p:cNvPr id="713" name="Google Shape;713;p27"/>
          <p:cNvSpPr txBox="1"/>
          <p:nvPr/>
        </p:nvSpPr>
        <p:spPr>
          <a:xfrm>
            <a:off x="4521820" y="3169557"/>
            <a:ext cx="1811123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2.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nghiệm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ưu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714" name="Google Shape;714;p27"/>
          <p:cNvSpPr txBox="1"/>
          <p:nvPr/>
        </p:nvSpPr>
        <p:spPr>
          <a:xfrm>
            <a:off x="6932539" y="3174058"/>
            <a:ext cx="1667710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3. </a:t>
            </a:r>
            <a:r>
              <a:rPr lang="en-US" sz="1800" dirty="0" err="1">
                <a:solidFill>
                  <a:schemeClr val="dk1"/>
                </a:solidFill>
              </a:rPr>
              <a:t>Đ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800" dirty="0" err="1">
                <a:solidFill>
                  <a:schemeClr val="dk1"/>
                </a:solidFill>
              </a:rPr>
              <a:t>ủa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mô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hình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715" name="Google Shape;715;p27"/>
          <p:cNvSpPr txBox="1"/>
          <p:nvPr/>
        </p:nvSpPr>
        <p:spPr>
          <a:xfrm>
            <a:off x="9125323" y="3210187"/>
            <a:ext cx="1776733" cy="25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4. S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sánh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phương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pháp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khác</a:t>
            </a:r>
            <a:r>
              <a:rPr lang="en-US" sz="1800" dirty="0">
                <a:solidFill>
                  <a:schemeClr val="dk1"/>
                </a:solidFill>
              </a:rPr>
              <a:t>.</a:t>
            </a:r>
            <a:endParaRPr dirty="0"/>
          </a:p>
        </p:txBody>
      </p:sp>
      <p:grpSp>
        <p:nvGrpSpPr>
          <p:cNvPr id="716" name="Google Shape;716;p27"/>
          <p:cNvGrpSpPr/>
          <p:nvPr/>
        </p:nvGrpSpPr>
        <p:grpSpPr>
          <a:xfrm>
            <a:off x="11424816" y="3377331"/>
            <a:ext cx="516698" cy="516698"/>
            <a:chOff x="9932096" y="3429000"/>
            <a:chExt cx="516698" cy="516698"/>
          </a:xfrm>
        </p:grpSpPr>
        <p:sp>
          <p:nvSpPr>
            <p:cNvPr id="717" name="Google Shape;717;p27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8" name="Google Shape;718;p27" descr="Caret Down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9" name="Google Shape;719;p27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720" name="Google Shape;720;p27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1" name="Google Shape;721;p27" descr="Caret Down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2" name="Google Shape;722;p27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58923" y="1964052"/>
            <a:ext cx="725825" cy="7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7"/>
          <p:cNvPicPr preferRelativeResize="0"/>
          <p:nvPr/>
        </p:nvPicPr>
        <p:blipFill rotWithShape="1">
          <a:blip r:embed="rId12">
            <a:alphaModFix/>
          </a:blip>
          <a:srcRect t="31108" b="40909"/>
          <a:stretch/>
        </p:blipFill>
        <p:spPr>
          <a:xfrm>
            <a:off x="640913" y="1165871"/>
            <a:ext cx="10961558" cy="42139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9"/>
          <p:cNvSpPr/>
          <p:nvPr/>
        </p:nvSpPr>
        <p:spPr>
          <a:xfrm>
            <a:off x="640915" y="457836"/>
            <a:ext cx="10910170" cy="6745266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4" name="Google Shape;734;p29"/>
          <p:cNvGrpSpPr/>
          <p:nvPr/>
        </p:nvGrpSpPr>
        <p:grpSpPr>
          <a:xfrm>
            <a:off x="10867487" y="6376219"/>
            <a:ext cx="440501" cy="347030"/>
            <a:chOff x="10932700" y="6355076"/>
            <a:chExt cx="440501" cy="347030"/>
          </a:xfrm>
        </p:grpSpPr>
        <p:sp>
          <p:nvSpPr>
            <p:cNvPr id="735" name="Google Shape;735;p29"/>
            <p:cNvSpPr/>
            <p:nvPr/>
          </p:nvSpPr>
          <p:spPr>
            <a:xfrm>
              <a:off x="10979436" y="6355076"/>
              <a:ext cx="347030" cy="34703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29"/>
            <p:cNvSpPr txBox="1"/>
            <p:nvPr/>
          </p:nvSpPr>
          <p:spPr>
            <a:xfrm>
              <a:off x="10932700" y="6390091"/>
              <a:ext cx="440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7" name="Google Shape;737;p29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29"/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29"/>
          <p:cNvSpPr/>
          <p:nvPr/>
        </p:nvSpPr>
        <p:spPr>
          <a:xfrm>
            <a:off x="1238503" y="85685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29"/>
          <p:cNvSpPr/>
          <p:nvPr/>
        </p:nvSpPr>
        <p:spPr>
          <a:xfrm flipH="1">
            <a:off x="786036" y="85946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" name="Google Shape;741;p29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5096" y="83236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9"/>
          <p:cNvSpPr/>
          <p:nvPr/>
        </p:nvSpPr>
        <p:spPr>
          <a:xfrm>
            <a:off x="6316540" y="321015"/>
            <a:ext cx="2527524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p29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71684" y="430577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9"/>
          <p:cNvSpPr txBox="1"/>
          <p:nvPr/>
        </p:nvSpPr>
        <p:spPr>
          <a:xfrm>
            <a:off x="19955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29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9">
            <a:off x="38294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6" name="Google Shape;746;p29"/>
          <p:cNvGrpSpPr/>
          <p:nvPr/>
        </p:nvGrpSpPr>
        <p:grpSpPr>
          <a:xfrm>
            <a:off x="4268742" y="360505"/>
            <a:ext cx="2211834" cy="276999"/>
            <a:chOff x="4306842" y="360505"/>
            <a:chExt cx="2211834" cy="276999"/>
          </a:xfrm>
        </p:grpSpPr>
        <p:sp>
          <p:nvSpPr>
            <p:cNvPr id="747" name="Google Shape;747;p29"/>
            <p:cNvSpPr txBox="1"/>
            <p:nvPr/>
          </p:nvSpPr>
          <p:spPr>
            <a:xfrm>
              <a:off x="4306842" y="360505"/>
              <a:ext cx="22118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8" name="Google Shape;748;p29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9" name="Google Shape;749;p29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9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9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29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p29"/>
          <p:cNvCxnSpPr/>
          <p:nvPr/>
        </p:nvCxnSpPr>
        <p:spPr>
          <a:xfrm>
            <a:off x="1610826" y="40168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54" name="Google Shape;754;p29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78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5" name="Google Shape;755;p29"/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756" name="Google Shape;756;p29"/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757" name="Google Shape;757;p29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8" name="Google Shape;758;p29"/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759" name="Google Shape;759;p29"/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760" name="Google Shape;760;p29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1" name="Google Shape;761;p29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62" name="Google Shape;762;p29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9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29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29"/>
          <p:cNvCxnSpPr/>
          <p:nvPr/>
        </p:nvCxnSpPr>
        <p:spPr>
          <a:xfrm>
            <a:off x="3993331" y="41557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7" name="Google Shape;767;p29"/>
          <p:cNvSpPr txBox="1"/>
          <p:nvPr/>
        </p:nvSpPr>
        <p:spPr>
          <a:xfrm>
            <a:off x="7537220" y="1321724"/>
            <a:ext cx="3876742" cy="553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WIDER FACE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32,203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ảnh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393,703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nhãn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clear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normal blur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6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heavy blur</a:t>
            </a:r>
            <a:endParaRPr sz="16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typical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exaggerate</a:t>
            </a:r>
            <a:endParaRPr sz="1600" b="1" i="0" u="none" strike="noStrike" cap="none" dirty="0">
              <a:solidFill>
                <a:schemeClr val="dk1"/>
              </a:solidFill>
              <a:highlight>
                <a:srgbClr val="00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Illumination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normal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6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extreme</a:t>
            </a:r>
            <a:endParaRPr sz="1800" dirty="0"/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false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 dirty="0"/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Occlusion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occlusion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partial occlusion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6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heavy occlusion</a:t>
            </a:r>
            <a:endParaRPr sz="16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Typical pose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atypical pose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MAFA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30811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ảnh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35806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nhãn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female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male</a:t>
            </a:r>
            <a:endParaRPr sz="1800" b="1" dirty="0">
              <a:highlight>
                <a:srgbClr val="00FF00"/>
              </a:highlight>
            </a:endParaRPr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Race: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white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yellow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black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skin</a:t>
            </a:r>
            <a:endParaRPr sz="1800" b="1" dirty="0">
              <a:highlight>
                <a:srgbClr val="00FF00"/>
              </a:highlight>
            </a:endParaRPr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Glasses: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n-US" sz="1600" b="1" i="0" u="none" strike="noStrike" cap="none" dirty="0">
                <a:solidFill>
                  <a:srgbClr val="00B050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n-US" sz="1600" b="1" i="0" u="none" strike="noStrike" cap="none" dirty="0">
                <a:solidFill>
                  <a:srgbClr val="00B050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without</a:t>
            </a:r>
            <a:r>
              <a:rPr lang="en-US" sz="1600" b="1" i="0" u="none" strike="noStrike" cap="none" dirty="0">
                <a:solidFill>
                  <a:srgbClr val="00B050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glasses</a:t>
            </a:r>
            <a:endParaRPr sz="1800" b="1" dirty="0">
              <a:highlight>
                <a:srgbClr val="00FF00"/>
              </a:highlight>
            </a:endParaRPr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Occ_type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simple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complex</a:t>
            </a:r>
            <a:endParaRPr sz="1800" dirty="0"/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Occ_degree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vùng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vùng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vi-V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vi-VN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vùng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vùng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vùng</a:t>
            </a:r>
            <a:endParaRPr sz="16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Orientation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left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6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left-frontal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frontal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right-frontal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endParaRPr sz="16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9"/>
          <p:cNvSpPr txBox="1"/>
          <p:nvPr/>
        </p:nvSpPr>
        <p:spPr>
          <a:xfrm>
            <a:off x="2176281" y="710815"/>
            <a:ext cx="55332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MAFA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WIDERFACE</a:t>
            </a:r>
            <a:endParaRPr dirty="0"/>
          </a:p>
        </p:txBody>
      </p:sp>
      <p:pic>
        <p:nvPicPr>
          <p:cNvPr id="769" name="Google Shape;769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90404" y="4158386"/>
            <a:ext cx="996994" cy="1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29" descr="Ảnh có chứa người, người đàn ông, cà vạt, bộ đồ&#10;&#10;Mô tả được tự động tạ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7594" y="1336049"/>
            <a:ext cx="989555" cy="1259493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1" name="Google Shape;771;p29" descr="Ảnh có chứa trong nhà, máy tính, bàn, đang ngồi&#10;&#10;Mô tả được tự động tạo"/>
          <p:cNvPicPr preferRelativeResize="0"/>
          <p:nvPr/>
        </p:nvPicPr>
        <p:blipFill rotWithShape="1">
          <a:blip r:embed="rId13">
            <a:alphaModFix/>
          </a:blip>
          <a:srcRect l="43015" t="36271" r="44221" b="39250"/>
          <a:stretch/>
        </p:blipFill>
        <p:spPr>
          <a:xfrm>
            <a:off x="2706573" y="1336222"/>
            <a:ext cx="984148" cy="1275469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2" name="Google Shape;772;p29" descr="Ảnh có chứa núi, ngoài trời, tuyết, trượt tuyết&#10;&#10;Mô tả được tự động tạo"/>
          <p:cNvPicPr preferRelativeResize="0"/>
          <p:nvPr/>
        </p:nvPicPr>
        <p:blipFill rotWithShape="1">
          <a:blip r:embed="rId14">
            <a:alphaModFix/>
          </a:blip>
          <a:srcRect l="25106" t="11346" r="40564" b="34037"/>
          <a:stretch/>
        </p:blipFill>
        <p:spPr>
          <a:xfrm>
            <a:off x="1730954" y="1334168"/>
            <a:ext cx="977808" cy="1271225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3" name="Google Shape;773;p29" descr="Ảnh có chứa người, người đàn ông, tìm kiếm, nắm giữ&#10;&#10;Mô tả được tự động tạo"/>
          <p:cNvPicPr preferRelativeResize="0"/>
          <p:nvPr/>
        </p:nvPicPr>
        <p:blipFill rotWithShape="1">
          <a:blip r:embed="rId15">
            <a:alphaModFix/>
          </a:blip>
          <a:srcRect l="20419" t="-107" r="14136" b="44159"/>
          <a:stretch/>
        </p:blipFill>
        <p:spPr>
          <a:xfrm>
            <a:off x="4665580" y="1334282"/>
            <a:ext cx="963844" cy="1264965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4" name="Google Shape;774;p29" descr="Ảnh có chứa người, trong nhà, nắm giữ, đeo&#10;&#10;Mô tả được tự động tạo"/>
          <p:cNvPicPr preferRelativeResize="0"/>
          <p:nvPr/>
        </p:nvPicPr>
        <p:blipFill rotWithShape="1">
          <a:blip r:embed="rId16">
            <a:alphaModFix/>
          </a:blip>
          <a:srcRect t="-252" r="805" b="9877"/>
          <a:stretch/>
        </p:blipFill>
        <p:spPr>
          <a:xfrm>
            <a:off x="3689932" y="1334236"/>
            <a:ext cx="989567" cy="1266443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5" name="Google Shape;775;p29" descr="Ảnh có chứa người, đang ngồi, trong nhà, nắm giữ&#10;&#10;Mô tả được tự động tạo"/>
          <p:cNvPicPr preferRelativeResize="0"/>
          <p:nvPr/>
        </p:nvPicPr>
        <p:blipFill rotWithShape="1">
          <a:blip r:embed="rId17">
            <a:alphaModFix/>
          </a:blip>
          <a:srcRect t="118" r="781" b="14339"/>
          <a:stretch/>
        </p:blipFill>
        <p:spPr>
          <a:xfrm>
            <a:off x="1730954" y="2605379"/>
            <a:ext cx="975476" cy="1248864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6" name="Google Shape;776;p29" descr="Ảnh có chứa người, người đàn ông, kính, đeo&#10;&#10;Mô tả được tự động tạo"/>
          <p:cNvPicPr preferRelativeResize="0"/>
          <p:nvPr/>
        </p:nvPicPr>
        <p:blipFill rotWithShape="1">
          <a:blip r:embed="rId18">
            <a:alphaModFix/>
          </a:blip>
          <a:srcRect l="20216" r="33934" b="-1266"/>
          <a:stretch/>
        </p:blipFill>
        <p:spPr>
          <a:xfrm>
            <a:off x="747593" y="2600020"/>
            <a:ext cx="984726" cy="1258427"/>
          </a:xfrm>
          <a:prstGeom prst="rect">
            <a:avLst/>
          </a:prstGeom>
          <a:noFill/>
          <a:ln w="9525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7" name="Google Shape;777;p29" descr="Ảnh có chứa người, ngoài trời, người phụ nữ, nắm giữ&#10;&#10;Mô tả được tự động tạo"/>
          <p:cNvPicPr preferRelativeResize="0"/>
          <p:nvPr/>
        </p:nvPicPr>
        <p:blipFill rotWithShape="1">
          <a:blip r:embed="rId19">
            <a:alphaModFix/>
          </a:blip>
          <a:srcRect l="513" t="204" r="47644" b="781"/>
          <a:stretch/>
        </p:blipFill>
        <p:spPr>
          <a:xfrm>
            <a:off x="2714168" y="2599202"/>
            <a:ext cx="962919" cy="1260699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8" name="Google Shape;778;p29" descr="Ảnh có chứa cỏ, người, bóng đá, cánh đồng&#10;&#10;Mô tả được tự động tạo"/>
          <p:cNvPicPr preferRelativeResize="0"/>
          <p:nvPr/>
        </p:nvPicPr>
        <p:blipFill rotWithShape="1">
          <a:blip r:embed="rId20">
            <a:alphaModFix/>
          </a:blip>
          <a:srcRect l="45368" t="22637" r="860" b="26605"/>
          <a:stretch/>
        </p:blipFill>
        <p:spPr>
          <a:xfrm>
            <a:off x="3687639" y="2599589"/>
            <a:ext cx="1939387" cy="1268942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9" name="Google Shape;779;p29" descr="Ảnh có chứa người, vũ khí, súng, người đàn ông&#10;&#10;Mô tả được tự động tạo"/>
          <p:cNvPicPr preferRelativeResize="0"/>
          <p:nvPr/>
        </p:nvPicPr>
        <p:blipFill rotWithShape="1">
          <a:blip r:embed="rId21">
            <a:alphaModFix/>
          </a:blip>
          <a:srcRect l="-242" t="148" r="34628" b="43852"/>
          <a:stretch/>
        </p:blipFill>
        <p:spPr>
          <a:xfrm>
            <a:off x="6623401" y="1335295"/>
            <a:ext cx="927083" cy="1260247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0" name="Google Shape;780;p29" descr="Ảnh có chứa màn hình, ảnh, đang ngồi, máy tính&#10;&#10;Mô tả được tự động tạo"/>
          <p:cNvPicPr preferRelativeResize="0"/>
          <p:nvPr/>
        </p:nvPicPr>
        <p:blipFill rotWithShape="1">
          <a:blip r:embed="rId22">
            <a:alphaModFix/>
          </a:blip>
          <a:srcRect l="1156" t="-629" r="25444" b="311"/>
          <a:stretch/>
        </p:blipFill>
        <p:spPr>
          <a:xfrm>
            <a:off x="5625680" y="1333179"/>
            <a:ext cx="982076" cy="1273777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1" name="Google Shape;781;p29" descr="Ảnh có chứa người, người đàn ông, nắm giữ, đang ngồi&#10;&#10;Mô tả được tự động tạo"/>
          <p:cNvPicPr preferRelativeResize="0"/>
          <p:nvPr/>
        </p:nvPicPr>
        <p:blipFill rotWithShape="1">
          <a:blip r:embed="rId23">
            <a:alphaModFix/>
          </a:blip>
          <a:srcRect l="39058" t="822" r="839" b="43189"/>
          <a:stretch/>
        </p:blipFill>
        <p:spPr>
          <a:xfrm>
            <a:off x="6619020" y="2600930"/>
            <a:ext cx="930724" cy="1266591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2" name="Google Shape;782;p29" descr="Ảnh có chứa người, quần áo, tòa nhà, đeo&#10;&#10;Mô tả được tự động tạo"/>
          <p:cNvPicPr preferRelativeResize="0"/>
          <p:nvPr/>
        </p:nvPicPr>
        <p:blipFill rotWithShape="1">
          <a:blip r:embed="rId24">
            <a:alphaModFix/>
          </a:blip>
          <a:srcRect t="134" r="17822" b="-770"/>
          <a:stretch/>
        </p:blipFill>
        <p:spPr>
          <a:xfrm>
            <a:off x="5625680" y="2599201"/>
            <a:ext cx="982076" cy="1268030"/>
          </a:xfrm>
          <a:prstGeom prst="rect">
            <a:avLst/>
          </a:prstGeom>
          <a:noFill/>
          <a:ln w="1270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3" name="Google Shape;783;p29" descr="Ảnh có chứa người, trong nhà, nắm giữ, người đàn ông&#10;&#10;Mô tả được tự động tạo"/>
          <p:cNvPicPr preferRelativeResize="0"/>
          <p:nvPr/>
        </p:nvPicPr>
        <p:blipFill rotWithShape="1">
          <a:blip r:embed="rId25">
            <a:alphaModFix/>
          </a:blip>
          <a:srcRect l="-250" t="200" r="250" b="11095"/>
          <a:stretch/>
        </p:blipFill>
        <p:spPr>
          <a:xfrm>
            <a:off x="755297" y="5357991"/>
            <a:ext cx="935107" cy="11931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4" name="Google Shape;784;p29" descr="Ảnh có chứa người, trong nhà, người phụ nữ, tìm kiếm&#10;&#10;Mô tả được tự động tạo"/>
          <p:cNvPicPr preferRelativeResize="0"/>
          <p:nvPr/>
        </p:nvPicPr>
        <p:blipFill rotWithShape="1">
          <a:blip r:embed="rId26">
            <a:alphaModFix/>
          </a:blip>
          <a:srcRect l="28093" t="2348" r="22948" b="7228"/>
          <a:stretch/>
        </p:blipFill>
        <p:spPr>
          <a:xfrm>
            <a:off x="5605285" y="4166320"/>
            <a:ext cx="989995" cy="12054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5" name="Google Shape;785;p29" descr="Ảnh có chứa người, người đàn ông, nắm giữ, đứng&#10;&#10;Mô tả được tự động tạo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55297" y="4175039"/>
            <a:ext cx="944327" cy="117584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6" name="Google Shape;786;p29"/>
          <p:cNvSpPr/>
          <p:nvPr/>
        </p:nvSpPr>
        <p:spPr>
          <a:xfrm>
            <a:off x="1012486" y="4388943"/>
            <a:ext cx="245955" cy="27848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29"/>
          <p:cNvGrpSpPr/>
          <p:nvPr/>
        </p:nvGrpSpPr>
        <p:grpSpPr>
          <a:xfrm>
            <a:off x="2684918" y="4168849"/>
            <a:ext cx="991144" cy="1181389"/>
            <a:chOff x="2250326" y="3074414"/>
            <a:chExt cx="988668" cy="1191166"/>
          </a:xfrm>
        </p:grpSpPr>
        <p:pic>
          <p:nvPicPr>
            <p:cNvPr id="788" name="Google Shape;788;p29" descr="Ảnh có chứa người, trong nhà, đang ngồi, người đàn ông&#10;&#10;Mô tả được tự động tạo"/>
            <p:cNvPicPr preferRelativeResize="0"/>
            <p:nvPr/>
          </p:nvPicPr>
          <p:blipFill rotWithShape="1">
            <a:blip r:embed="rId28">
              <a:alphaModFix/>
            </a:blip>
            <a:srcRect l="8054" t="636" r="4697" b="-636"/>
            <a:stretch/>
          </p:blipFill>
          <p:spPr>
            <a:xfrm>
              <a:off x="2250326" y="3074414"/>
              <a:ext cx="988668" cy="119116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89" name="Google Shape;789;p29"/>
            <p:cNvSpPr/>
            <p:nvPr/>
          </p:nvSpPr>
          <p:spPr>
            <a:xfrm>
              <a:off x="2577803" y="3484075"/>
              <a:ext cx="313340" cy="32826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29"/>
          <p:cNvGrpSpPr/>
          <p:nvPr/>
        </p:nvGrpSpPr>
        <p:grpSpPr>
          <a:xfrm>
            <a:off x="3678346" y="4167633"/>
            <a:ext cx="933511" cy="1193413"/>
            <a:chOff x="3238992" y="3073198"/>
            <a:chExt cx="986876" cy="1193413"/>
          </a:xfrm>
        </p:grpSpPr>
        <p:pic>
          <p:nvPicPr>
            <p:cNvPr id="791" name="Google Shape;791;p29" descr="Ảnh có chứa người, trong nhà, người đàn ông, phòng&#10;&#10;Mô tả được tự động tạo"/>
            <p:cNvPicPr preferRelativeResize="0"/>
            <p:nvPr/>
          </p:nvPicPr>
          <p:blipFill rotWithShape="1">
            <a:blip r:embed="rId29">
              <a:alphaModFix/>
            </a:blip>
            <a:srcRect l="21612" t="29282" r="54578" b="27348"/>
            <a:stretch/>
          </p:blipFill>
          <p:spPr>
            <a:xfrm>
              <a:off x="3238992" y="3073198"/>
              <a:ext cx="986876" cy="119341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92" name="Google Shape;792;p29"/>
            <p:cNvSpPr/>
            <p:nvPr/>
          </p:nvSpPr>
          <p:spPr>
            <a:xfrm>
              <a:off x="3543654" y="3529598"/>
              <a:ext cx="442627" cy="555872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29"/>
          <p:cNvGrpSpPr/>
          <p:nvPr/>
        </p:nvGrpSpPr>
        <p:grpSpPr>
          <a:xfrm>
            <a:off x="4616619" y="4167418"/>
            <a:ext cx="988669" cy="1194277"/>
            <a:chOff x="4182027" y="3072983"/>
            <a:chExt cx="988669" cy="1194277"/>
          </a:xfrm>
        </p:grpSpPr>
        <p:pic>
          <p:nvPicPr>
            <p:cNvPr id="794" name="Google Shape;794;p29" descr="Ảnh có chứa người, người phụ nữ, điện thoại di động, điện thoại&#10;&#10;Mô tả được tự động tạo"/>
            <p:cNvPicPr preferRelativeResize="0"/>
            <p:nvPr/>
          </p:nvPicPr>
          <p:blipFill rotWithShape="1">
            <a:blip r:embed="rId30">
              <a:alphaModFix/>
            </a:blip>
            <a:srcRect l="39583" t="5204" r="15278" b="36431"/>
            <a:stretch/>
          </p:blipFill>
          <p:spPr>
            <a:xfrm>
              <a:off x="4182027" y="3072983"/>
              <a:ext cx="988669" cy="1194277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95" name="Google Shape;795;p29"/>
            <p:cNvSpPr/>
            <p:nvPr/>
          </p:nvSpPr>
          <p:spPr>
            <a:xfrm>
              <a:off x="4421791" y="3450431"/>
              <a:ext cx="424331" cy="439268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6" name="Google Shape;796;p29" descr="Ảnh có chứa quần áo, người, màu cam, đeo&#10;&#10;Mô tả được tự động tạo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597564" y="4165319"/>
            <a:ext cx="948489" cy="1192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7" name="Google Shape;797;p29"/>
          <p:cNvSpPr/>
          <p:nvPr/>
        </p:nvSpPr>
        <p:spPr>
          <a:xfrm>
            <a:off x="5879527" y="4487466"/>
            <a:ext cx="427417" cy="48000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29"/>
          <p:cNvSpPr/>
          <p:nvPr/>
        </p:nvSpPr>
        <p:spPr>
          <a:xfrm>
            <a:off x="6837772" y="4388834"/>
            <a:ext cx="404601" cy="411718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9" name="Google Shape;799;p29" descr="Ảnh có chứa người, nắm giữ, đứng, người đàn ông&#10;&#10;Mô tả được tự động tạo"/>
          <p:cNvPicPr preferRelativeResize="0"/>
          <p:nvPr/>
        </p:nvPicPr>
        <p:blipFill rotWithShape="1">
          <a:blip r:embed="rId32">
            <a:alphaModFix/>
          </a:blip>
          <a:srcRect l="24456" t="1195" r="4891" b="36255"/>
          <a:stretch/>
        </p:blipFill>
        <p:spPr>
          <a:xfrm>
            <a:off x="1702148" y="5350887"/>
            <a:ext cx="988671" cy="12050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0" name="Google Shape;800;p29" descr="Ảnh có chứa quần áo, nắm giữ, người, đeo&#10;&#10;Mô tả được tự động tạo"/>
          <p:cNvPicPr preferRelativeResize="0"/>
          <p:nvPr/>
        </p:nvPicPr>
        <p:blipFill rotWithShape="1">
          <a:blip r:embed="rId33">
            <a:alphaModFix/>
          </a:blip>
          <a:srcRect l="25308" t="8916" r="23024" b="48303"/>
          <a:stretch/>
        </p:blipFill>
        <p:spPr>
          <a:xfrm>
            <a:off x="3678347" y="5356483"/>
            <a:ext cx="942492" cy="12019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1" name="Google Shape;801;p29" descr="Ảnh có chứa người, máy tính xách tay, đang ngồi, nắm giữ&#10;&#10;Mô tả được tự động tạo"/>
          <p:cNvPicPr preferRelativeResize="0"/>
          <p:nvPr/>
        </p:nvPicPr>
        <p:blipFill rotWithShape="1">
          <a:blip r:embed="rId34">
            <a:alphaModFix/>
          </a:blip>
          <a:srcRect l="-261" t="-159" r="260" b="24239"/>
          <a:stretch/>
        </p:blipFill>
        <p:spPr>
          <a:xfrm>
            <a:off x="2689681" y="5354035"/>
            <a:ext cx="988667" cy="12019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02" name="Google Shape;802;p29"/>
          <p:cNvGrpSpPr/>
          <p:nvPr/>
        </p:nvGrpSpPr>
        <p:grpSpPr>
          <a:xfrm>
            <a:off x="4616619" y="5357486"/>
            <a:ext cx="1485190" cy="1191081"/>
            <a:chOff x="4182027" y="4263051"/>
            <a:chExt cx="1485190" cy="1191081"/>
          </a:xfrm>
        </p:grpSpPr>
        <p:pic>
          <p:nvPicPr>
            <p:cNvPr id="803" name="Google Shape;803;p29" descr="Ảnh có chứa người, trong nhà, người đàn ông, nắm giữ&#10;&#10;Mô tả được tự động tạo"/>
            <p:cNvPicPr preferRelativeResize="0"/>
            <p:nvPr/>
          </p:nvPicPr>
          <p:blipFill rotWithShape="1">
            <a:blip r:embed="rId35">
              <a:alphaModFix/>
            </a:blip>
            <a:srcRect l="-359" t="279" r="45429" b="34030"/>
            <a:stretch/>
          </p:blipFill>
          <p:spPr>
            <a:xfrm>
              <a:off x="4182027" y="4263051"/>
              <a:ext cx="1485190" cy="119108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04" name="Google Shape;804;p29"/>
            <p:cNvSpPr/>
            <p:nvPr/>
          </p:nvSpPr>
          <p:spPr>
            <a:xfrm>
              <a:off x="4851735" y="4766285"/>
              <a:ext cx="381786" cy="646916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5" name="Google Shape;805;p29" descr="Ảnh có chứa người, trong nhà, phòng, đang ngồi&#10;&#10;Mô tả được tự động tạo"/>
          <p:cNvPicPr preferRelativeResize="0"/>
          <p:nvPr/>
        </p:nvPicPr>
        <p:blipFill rotWithShape="1">
          <a:blip r:embed="rId36">
            <a:alphaModFix/>
          </a:blip>
          <a:srcRect l="-584" t="-255" r="-1063" b="44973"/>
          <a:stretch/>
        </p:blipFill>
        <p:spPr>
          <a:xfrm>
            <a:off x="6100075" y="5358583"/>
            <a:ext cx="1447506" cy="11862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6" name="Google Shape;806;p29"/>
          <p:cNvSpPr/>
          <p:nvPr/>
        </p:nvSpPr>
        <p:spPr>
          <a:xfrm>
            <a:off x="6449911" y="5686218"/>
            <a:ext cx="594729" cy="677264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29"/>
          <p:cNvGrpSpPr/>
          <p:nvPr/>
        </p:nvGrpSpPr>
        <p:grpSpPr>
          <a:xfrm>
            <a:off x="11424816" y="3377331"/>
            <a:ext cx="516698" cy="516698"/>
            <a:chOff x="9932096" y="3429000"/>
            <a:chExt cx="516698" cy="516698"/>
          </a:xfrm>
        </p:grpSpPr>
        <p:sp>
          <p:nvSpPr>
            <p:cNvPr id="811" name="Google Shape;811;p29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2" name="Google Shape;812;p29" descr="Caret Down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29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814" name="Google Shape;814;p29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5" name="Google Shape;815;p29" descr="Caret Down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7E720F-A16E-42B0-B6A3-257010FAF402}"/>
              </a:ext>
            </a:extLst>
          </p:cNvPr>
          <p:cNvGrpSpPr/>
          <p:nvPr/>
        </p:nvGrpSpPr>
        <p:grpSpPr>
          <a:xfrm>
            <a:off x="2683802" y="1314937"/>
            <a:ext cx="1007464" cy="1289946"/>
            <a:chOff x="1699624" y="1315433"/>
            <a:chExt cx="1007464" cy="128994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97644C-6E02-453D-A899-ACA796F2128B}"/>
                </a:ext>
              </a:extLst>
            </p:cNvPr>
            <p:cNvCxnSpPr/>
            <p:nvPr/>
          </p:nvCxnSpPr>
          <p:spPr>
            <a:xfrm>
              <a:off x="1699624" y="1322538"/>
              <a:ext cx="985294" cy="12828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30F8B85-C179-4837-A952-E0D1F256E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1794" y="1315433"/>
              <a:ext cx="985294" cy="12828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31C886D-3768-40CC-BEBB-B814C769CE45}"/>
              </a:ext>
            </a:extLst>
          </p:cNvPr>
          <p:cNvGrpSpPr/>
          <p:nvPr/>
        </p:nvGrpSpPr>
        <p:grpSpPr>
          <a:xfrm>
            <a:off x="6602147" y="1336049"/>
            <a:ext cx="963844" cy="1247590"/>
            <a:chOff x="1721074" y="1357789"/>
            <a:chExt cx="963844" cy="124759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C3F6B6F-2829-4002-82A2-9FFE39058554}"/>
                </a:ext>
              </a:extLst>
            </p:cNvPr>
            <p:cNvCxnSpPr>
              <a:cxnSpLocks/>
            </p:cNvCxnSpPr>
            <p:nvPr/>
          </p:nvCxnSpPr>
          <p:spPr>
            <a:xfrm>
              <a:off x="1721074" y="1357789"/>
              <a:ext cx="963844" cy="12475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67E9E30-6EF6-4201-B64A-71E03936A0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1794" y="1385118"/>
              <a:ext cx="927755" cy="12131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5691EFD-EEC1-4C00-887D-B51F8D89965D}"/>
              </a:ext>
            </a:extLst>
          </p:cNvPr>
          <p:cNvGrpSpPr/>
          <p:nvPr/>
        </p:nvGrpSpPr>
        <p:grpSpPr>
          <a:xfrm>
            <a:off x="6587963" y="2584008"/>
            <a:ext cx="985294" cy="1283605"/>
            <a:chOff x="1699624" y="1321774"/>
            <a:chExt cx="985294" cy="1283605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6EC585-922E-4575-A202-DFF5401DB385}"/>
                </a:ext>
              </a:extLst>
            </p:cNvPr>
            <p:cNvCxnSpPr/>
            <p:nvPr/>
          </p:nvCxnSpPr>
          <p:spPr>
            <a:xfrm>
              <a:off x="1699624" y="1322538"/>
              <a:ext cx="985294" cy="12828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42BCB87-0E4A-4742-8859-342FF47221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1795" y="1321774"/>
              <a:ext cx="950874" cy="12765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878EC0A-9BB6-4140-A255-8477A5A13BB7}"/>
              </a:ext>
            </a:extLst>
          </p:cNvPr>
          <p:cNvGrpSpPr/>
          <p:nvPr/>
        </p:nvGrpSpPr>
        <p:grpSpPr>
          <a:xfrm>
            <a:off x="3678343" y="2577298"/>
            <a:ext cx="1952337" cy="1282603"/>
            <a:chOff x="1699624" y="1322538"/>
            <a:chExt cx="1952337" cy="1282603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2DC93D2-41EB-491B-B082-E1474F431A25}"/>
                </a:ext>
              </a:extLst>
            </p:cNvPr>
            <p:cNvCxnSpPr>
              <a:cxnSpLocks/>
            </p:cNvCxnSpPr>
            <p:nvPr/>
          </p:nvCxnSpPr>
          <p:spPr>
            <a:xfrm>
              <a:off x="1699624" y="1322538"/>
              <a:ext cx="1925695" cy="12826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8EDDE6-AE6E-468B-B84F-2FFA81FB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1795" y="1328879"/>
              <a:ext cx="1930166" cy="12693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332D5D2-06A4-415B-B4BF-5449A9622DE1}"/>
              </a:ext>
            </a:extLst>
          </p:cNvPr>
          <p:cNvGrpSpPr/>
          <p:nvPr/>
        </p:nvGrpSpPr>
        <p:grpSpPr>
          <a:xfrm>
            <a:off x="734113" y="5349869"/>
            <a:ext cx="919023" cy="1213915"/>
            <a:chOff x="1687881" y="1322538"/>
            <a:chExt cx="919023" cy="121391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5BE05B4-E473-480F-B3D2-0F87BD6A2DA2}"/>
                </a:ext>
              </a:extLst>
            </p:cNvPr>
            <p:cNvCxnSpPr>
              <a:cxnSpLocks/>
            </p:cNvCxnSpPr>
            <p:nvPr/>
          </p:nvCxnSpPr>
          <p:spPr>
            <a:xfrm>
              <a:off x="1699624" y="1322538"/>
              <a:ext cx="907280" cy="121391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128CC5A-2D71-4ABB-A528-1A654D0C6C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881" y="1340208"/>
              <a:ext cx="919023" cy="11772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D9A83F8-C4B7-421A-8CF4-C9FF897FDE9B}"/>
              </a:ext>
            </a:extLst>
          </p:cNvPr>
          <p:cNvGrpSpPr/>
          <p:nvPr/>
        </p:nvGrpSpPr>
        <p:grpSpPr>
          <a:xfrm>
            <a:off x="2657268" y="4152975"/>
            <a:ext cx="1012057" cy="1214564"/>
            <a:chOff x="1687882" y="1321889"/>
            <a:chExt cx="1012057" cy="1214564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E32FE6-0DD9-44DD-BA29-1E8D55E0BA85}"/>
                </a:ext>
              </a:extLst>
            </p:cNvPr>
            <p:cNvCxnSpPr>
              <a:cxnSpLocks/>
            </p:cNvCxnSpPr>
            <p:nvPr/>
          </p:nvCxnSpPr>
          <p:spPr>
            <a:xfrm>
              <a:off x="1699624" y="1322538"/>
              <a:ext cx="985251" cy="121391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BC14D31-D610-457F-812F-4905945C4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882" y="1321889"/>
              <a:ext cx="1012057" cy="11956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14BDC96-E0F5-4F2F-8A44-F16B7BF7A6D4}"/>
              </a:ext>
            </a:extLst>
          </p:cNvPr>
          <p:cNvGrpSpPr/>
          <p:nvPr/>
        </p:nvGrpSpPr>
        <p:grpSpPr>
          <a:xfrm>
            <a:off x="3650606" y="4147131"/>
            <a:ext cx="950947" cy="1208633"/>
            <a:chOff x="1687883" y="1322538"/>
            <a:chExt cx="950947" cy="1208633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56ACA85-C1F3-4984-922F-ADDD5729686F}"/>
                </a:ext>
              </a:extLst>
            </p:cNvPr>
            <p:cNvCxnSpPr>
              <a:cxnSpLocks/>
            </p:cNvCxnSpPr>
            <p:nvPr/>
          </p:nvCxnSpPr>
          <p:spPr>
            <a:xfrm>
              <a:off x="1699624" y="1322538"/>
              <a:ext cx="939206" cy="12086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2E42838-088D-496D-BA42-76566EC89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883" y="1350446"/>
              <a:ext cx="941926" cy="11670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1CD3BB-888A-410D-95ED-9D7F597DD668}"/>
              </a:ext>
            </a:extLst>
          </p:cNvPr>
          <p:cNvGrpSpPr/>
          <p:nvPr/>
        </p:nvGrpSpPr>
        <p:grpSpPr>
          <a:xfrm>
            <a:off x="4601372" y="4154252"/>
            <a:ext cx="1016194" cy="1194968"/>
            <a:chOff x="1687883" y="1322538"/>
            <a:chExt cx="1016194" cy="1194968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0E464E-A180-4CE2-AC11-AC56AA725EA4}"/>
                </a:ext>
              </a:extLst>
            </p:cNvPr>
            <p:cNvCxnSpPr>
              <a:cxnSpLocks/>
            </p:cNvCxnSpPr>
            <p:nvPr/>
          </p:nvCxnSpPr>
          <p:spPr>
            <a:xfrm>
              <a:off x="1699624" y="1322538"/>
              <a:ext cx="1004453" cy="11878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6553788-662B-4A56-848E-36B0123AE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883" y="1334923"/>
              <a:ext cx="1002761" cy="11825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0"/>
          <p:cNvGrpSpPr/>
          <p:nvPr/>
        </p:nvGrpSpPr>
        <p:grpSpPr>
          <a:xfrm>
            <a:off x="640913" y="258381"/>
            <a:ext cx="10910172" cy="6944721"/>
            <a:chOff x="640913" y="258381"/>
            <a:chExt cx="10910172" cy="6944721"/>
          </a:xfrm>
        </p:grpSpPr>
        <p:sp>
          <p:nvSpPr>
            <p:cNvPr id="822" name="Google Shape;822;p30"/>
            <p:cNvSpPr/>
            <p:nvPr/>
          </p:nvSpPr>
          <p:spPr>
            <a:xfrm>
              <a:off x="640915" y="457836"/>
              <a:ext cx="10910170" cy="6745266"/>
            </a:xfrm>
            <a:prstGeom prst="roundRect">
              <a:avLst>
                <a:gd name="adj" fmla="val 290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3" name="Google Shape;823;p30"/>
            <p:cNvGrpSpPr/>
            <p:nvPr/>
          </p:nvGrpSpPr>
          <p:grpSpPr>
            <a:xfrm>
              <a:off x="10867487" y="6376219"/>
              <a:ext cx="440501" cy="347030"/>
              <a:chOff x="10932700" y="6355076"/>
              <a:chExt cx="440501" cy="347030"/>
            </a:xfrm>
          </p:grpSpPr>
          <p:sp>
            <p:nvSpPr>
              <p:cNvPr id="824" name="Google Shape;824;p30"/>
              <p:cNvSpPr/>
              <p:nvPr/>
            </p:nvSpPr>
            <p:spPr>
              <a:xfrm>
                <a:off x="10979436" y="6355076"/>
                <a:ext cx="347030" cy="34703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0"/>
              <p:cNvSpPr txBox="1"/>
              <p:nvPr/>
            </p:nvSpPr>
            <p:spPr>
              <a:xfrm>
                <a:off x="10932700" y="6390091"/>
                <a:ext cx="44050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endParaRPr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6" name="Google Shape;826;p30"/>
            <p:cNvSpPr/>
            <p:nvPr/>
          </p:nvSpPr>
          <p:spPr>
            <a:xfrm>
              <a:off x="640913" y="258381"/>
              <a:ext cx="10910172" cy="922719"/>
            </a:xfrm>
            <a:custGeom>
              <a:avLst/>
              <a:gdLst/>
              <a:ahLst/>
              <a:cxnLst/>
              <a:rect l="l" t="t" r="r" b="b"/>
              <a:pathLst>
                <a:path w="10910172" h="922719" extrusionOk="0">
                  <a:moveTo>
                    <a:pt x="195682" y="0"/>
                  </a:moveTo>
                  <a:lnTo>
                    <a:pt x="10714492" y="0"/>
                  </a:lnTo>
                  <a:cubicBezTo>
                    <a:pt x="10822563" y="0"/>
                    <a:pt x="10910172" y="87609"/>
                    <a:pt x="10910172" y="195680"/>
                  </a:cubicBezTo>
                  <a:lnTo>
                    <a:pt x="10910172" y="312828"/>
                  </a:lnTo>
                  <a:lnTo>
                    <a:pt x="10910171" y="312828"/>
                  </a:lnTo>
                  <a:lnTo>
                    <a:pt x="10910171" y="922719"/>
                  </a:lnTo>
                  <a:lnTo>
                    <a:pt x="0" y="922719"/>
                  </a:lnTo>
                  <a:lnTo>
                    <a:pt x="0" y="312828"/>
                  </a:lnTo>
                  <a:lnTo>
                    <a:pt x="2" y="312828"/>
                  </a:lnTo>
                  <a:lnTo>
                    <a:pt x="2" y="195680"/>
                  </a:lnTo>
                  <a:cubicBezTo>
                    <a:pt x="2" y="87609"/>
                    <a:pt x="87611" y="0"/>
                    <a:pt x="195682" y="0"/>
                  </a:cubicBezTo>
                  <a:close/>
                </a:path>
              </a:pathLst>
            </a:custGeom>
            <a:solidFill>
              <a:srgbClr val="C8C5C7"/>
            </a:solidFill>
            <a:ln>
              <a:noFill/>
            </a:ln>
            <a:effectLst>
              <a:outerShdw blurRad="381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640913" y="736600"/>
              <a:ext cx="10910172" cy="444499"/>
            </a:xfrm>
            <a:prstGeom prst="rect">
              <a:avLst/>
            </a:prstGeom>
            <a:solidFill>
              <a:srgbClr val="E6E4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1238503" y="856854"/>
              <a:ext cx="200514" cy="209648"/>
            </a:xfrm>
            <a:custGeom>
              <a:avLst/>
              <a:gdLst/>
              <a:ahLst/>
              <a:cxnLst/>
              <a:rect l="l" t="t" r="r" b="b"/>
              <a:pathLst>
                <a:path w="301238" h="314964" extrusionOk="0">
                  <a:moveTo>
                    <a:pt x="131157" y="6711"/>
                  </a:moveTo>
                  <a:lnTo>
                    <a:pt x="131157" y="6711"/>
                  </a:lnTo>
                  <a:lnTo>
                    <a:pt x="131157" y="6711"/>
                  </a:lnTo>
                  <a:close/>
                  <a:moveTo>
                    <a:pt x="147315" y="0"/>
                  </a:moveTo>
                  <a:cubicBezTo>
                    <a:pt x="153165" y="-5"/>
                    <a:pt x="159018" y="2221"/>
                    <a:pt x="163486" y="6680"/>
                  </a:cubicBezTo>
                  <a:lnTo>
                    <a:pt x="293310" y="136254"/>
                  </a:lnTo>
                  <a:cubicBezTo>
                    <a:pt x="297778" y="140713"/>
                    <a:pt x="300015" y="146562"/>
                    <a:pt x="300021" y="152412"/>
                  </a:cubicBezTo>
                  <a:lnTo>
                    <a:pt x="299911" y="152678"/>
                  </a:lnTo>
                  <a:lnTo>
                    <a:pt x="301238" y="155882"/>
                  </a:lnTo>
                  <a:lnTo>
                    <a:pt x="299624" y="159779"/>
                  </a:lnTo>
                  <a:lnTo>
                    <a:pt x="300023" y="160713"/>
                  </a:lnTo>
                  <a:cubicBezTo>
                    <a:pt x="300087" y="166563"/>
                    <a:pt x="297920" y="172437"/>
                    <a:pt x="293506" y="176950"/>
                  </a:cubicBezTo>
                  <a:lnTo>
                    <a:pt x="165220" y="308091"/>
                  </a:lnTo>
                  <a:cubicBezTo>
                    <a:pt x="156392" y="317115"/>
                    <a:pt x="141918" y="317275"/>
                    <a:pt x="132893" y="308446"/>
                  </a:cubicBezTo>
                  <a:lnTo>
                    <a:pt x="132894" y="308446"/>
                  </a:lnTo>
                  <a:cubicBezTo>
                    <a:pt x="123869" y="299617"/>
                    <a:pt x="123710" y="285144"/>
                    <a:pt x="132538" y="276119"/>
                  </a:cubicBezTo>
                  <a:lnTo>
                    <a:pt x="227796" y="178742"/>
                  </a:lnTo>
                  <a:lnTo>
                    <a:pt x="22860" y="178742"/>
                  </a:lnTo>
                  <a:cubicBezTo>
                    <a:pt x="10235" y="178742"/>
                    <a:pt x="0" y="168507"/>
                    <a:pt x="0" y="155882"/>
                  </a:cubicBezTo>
                  <a:cubicBezTo>
                    <a:pt x="0" y="143257"/>
                    <a:pt x="10235" y="133022"/>
                    <a:pt x="22860" y="133022"/>
                  </a:cubicBezTo>
                  <a:lnTo>
                    <a:pt x="225351" y="133022"/>
                  </a:lnTo>
                  <a:lnTo>
                    <a:pt x="131189" y="39040"/>
                  </a:lnTo>
                  <a:cubicBezTo>
                    <a:pt x="126721" y="34580"/>
                    <a:pt x="124483" y="28732"/>
                    <a:pt x="124478" y="22882"/>
                  </a:cubicBezTo>
                  <a:lnTo>
                    <a:pt x="131157" y="671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0"/>
            <p:cNvSpPr/>
            <p:nvPr/>
          </p:nvSpPr>
          <p:spPr>
            <a:xfrm flipH="1">
              <a:off x="786036" y="859463"/>
              <a:ext cx="200510" cy="209648"/>
            </a:xfrm>
            <a:custGeom>
              <a:avLst/>
              <a:gdLst/>
              <a:ahLst/>
              <a:cxnLst/>
              <a:rect l="l" t="t" r="r" b="b"/>
              <a:pathLst>
                <a:path w="301238" h="314964" extrusionOk="0">
                  <a:moveTo>
                    <a:pt x="131157" y="6711"/>
                  </a:moveTo>
                  <a:lnTo>
                    <a:pt x="131157" y="6711"/>
                  </a:lnTo>
                  <a:lnTo>
                    <a:pt x="131157" y="6711"/>
                  </a:lnTo>
                  <a:close/>
                  <a:moveTo>
                    <a:pt x="147315" y="0"/>
                  </a:moveTo>
                  <a:cubicBezTo>
                    <a:pt x="153165" y="-5"/>
                    <a:pt x="159018" y="2221"/>
                    <a:pt x="163486" y="6680"/>
                  </a:cubicBezTo>
                  <a:lnTo>
                    <a:pt x="293310" y="136254"/>
                  </a:lnTo>
                  <a:cubicBezTo>
                    <a:pt x="297778" y="140713"/>
                    <a:pt x="300015" y="146562"/>
                    <a:pt x="300021" y="152412"/>
                  </a:cubicBezTo>
                  <a:lnTo>
                    <a:pt x="299911" y="152678"/>
                  </a:lnTo>
                  <a:lnTo>
                    <a:pt x="301238" y="155882"/>
                  </a:lnTo>
                  <a:lnTo>
                    <a:pt x="299624" y="159779"/>
                  </a:lnTo>
                  <a:lnTo>
                    <a:pt x="300023" y="160713"/>
                  </a:lnTo>
                  <a:cubicBezTo>
                    <a:pt x="300087" y="166563"/>
                    <a:pt x="297920" y="172437"/>
                    <a:pt x="293506" y="176950"/>
                  </a:cubicBezTo>
                  <a:lnTo>
                    <a:pt x="165220" y="308091"/>
                  </a:lnTo>
                  <a:cubicBezTo>
                    <a:pt x="156392" y="317115"/>
                    <a:pt x="141918" y="317275"/>
                    <a:pt x="132893" y="308446"/>
                  </a:cubicBezTo>
                  <a:lnTo>
                    <a:pt x="132894" y="308446"/>
                  </a:lnTo>
                  <a:cubicBezTo>
                    <a:pt x="123869" y="299617"/>
                    <a:pt x="123710" y="285144"/>
                    <a:pt x="132538" y="276119"/>
                  </a:cubicBezTo>
                  <a:lnTo>
                    <a:pt x="227796" y="178742"/>
                  </a:lnTo>
                  <a:lnTo>
                    <a:pt x="22860" y="178742"/>
                  </a:lnTo>
                  <a:cubicBezTo>
                    <a:pt x="10235" y="178742"/>
                    <a:pt x="0" y="168507"/>
                    <a:pt x="0" y="155882"/>
                  </a:cubicBezTo>
                  <a:cubicBezTo>
                    <a:pt x="0" y="143257"/>
                    <a:pt x="10235" y="133022"/>
                    <a:pt x="22860" y="133022"/>
                  </a:cubicBezTo>
                  <a:lnTo>
                    <a:pt x="225351" y="133022"/>
                  </a:lnTo>
                  <a:lnTo>
                    <a:pt x="131189" y="39040"/>
                  </a:lnTo>
                  <a:cubicBezTo>
                    <a:pt x="126721" y="34580"/>
                    <a:pt x="124483" y="28732"/>
                    <a:pt x="124478" y="22882"/>
                  </a:cubicBezTo>
                  <a:lnTo>
                    <a:pt x="131157" y="671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0" name="Google Shape;830;p30" descr="Refresh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95096" y="832366"/>
              <a:ext cx="253260" cy="253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30"/>
            <p:cNvSpPr/>
            <p:nvPr/>
          </p:nvSpPr>
          <p:spPr>
            <a:xfrm>
              <a:off x="6316540" y="321015"/>
              <a:ext cx="2527524" cy="513823"/>
            </a:xfrm>
            <a:custGeom>
              <a:avLst/>
              <a:gdLst/>
              <a:ahLst/>
              <a:cxnLst/>
              <a:rect l="l" t="t" r="r" b="b"/>
              <a:pathLst>
                <a:path w="3186062" h="513823" extrusionOk="0">
                  <a:moveTo>
                    <a:pt x="203689" y="0"/>
                  </a:moveTo>
                  <a:lnTo>
                    <a:pt x="896491" y="0"/>
                  </a:lnTo>
                  <a:lnTo>
                    <a:pt x="2289571" y="0"/>
                  </a:lnTo>
                  <a:lnTo>
                    <a:pt x="2982373" y="0"/>
                  </a:lnTo>
                  <a:cubicBezTo>
                    <a:pt x="3030235" y="0"/>
                    <a:pt x="3069035" y="42680"/>
                    <a:pt x="3069035" y="95328"/>
                  </a:cubicBezTo>
                  <a:lnTo>
                    <a:pt x="3069035" y="221058"/>
                  </a:lnTo>
                  <a:lnTo>
                    <a:pt x="3069035" y="274130"/>
                  </a:lnTo>
                  <a:lnTo>
                    <a:pt x="3068635" y="276111"/>
                  </a:lnTo>
                  <a:lnTo>
                    <a:pt x="3068635" y="328494"/>
                  </a:lnTo>
                  <a:lnTo>
                    <a:pt x="3069035" y="330475"/>
                  </a:lnTo>
                  <a:lnTo>
                    <a:pt x="3069035" y="338818"/>
                  </a:lnTo>
                  <a:lnTo>
                    <a:pt x="3070719" y="338818"/>
                  </a:lnTo>
                  <a:lnTo>
                    <a:pt x="3075839" y="364178"/>
                  </a:lnTo>
                  <a:cubicBezTo>
                    <a:pt x="3089755" y="397080"/>
                    <a:pt x="3122335" y="420167"/>
                    <a:pt x="3160308" y="420167"/>
                  </a:cubicBezTo>
                  <a:lnTo>
                    <a:pt x="3186062" y="420167"/>
                  </a:lnTo>
                  <a:lnTo>
                    <a:pt x="3186062" y="501515"/>
                  </a:lnTo>
                  <a:lnTo>
                    <a:pt x="3140869" y="501515"/>
                  </a:lnTo>
                  <a:lnTo>
                    <a:pt x="3140869" y="513823"/>
                  </a:lnTo>
                  <a:lnTo>
                    <a:pt x="3128912" y="513823"/>
                  </a:lnTo>
                  <a:lnTo>
                    <a:pt x="57150" y="513823"/>
                  </a:lnTo>
                  <a:lnTo>
                    <a:pt x="45193" y="513823"/>
                  </a:lnTo>
                  <a:lnTo>
                    <a:pt x="45193" y="501515"/>
                  </a:lnTo>
                  <a:lnTo>
                    <a:pt x="0" y="501515"/>
                  </a:lnTo>
                  <a:lnTo>
                    <a:pt x="0" y="420167"/>
                  </a:lnTo>
                  <a:lnTo>
                    <a:pt x="25754" y="420167"/>
                  </a:lnTo>
                  <a:cubicBezTo>
                    <a:pt x="63727" y="420167"/>
                    <a:pt x="96307" y="397080"/>
                    <a:pt x="110223" y="364178"/>
                  </a:cubicBezTo>
                  <a:lnTo>
                    <a:pt x="115343" y="338818"/>
                  </a:lnTo>
                  <a:lnTo>
                    <a:pt x="117027" y="338818"/>
                  </a:lnTo>
                  <a:lnTo>
                    <a:pt x="117027" y="330475"/>
                  </a:lnTo>
                  <a:lnTo>
                    <a:pt x="117427" y="328494"/>
                  </a:lnTo>
                  <a:lnTo>
                    <a:pt x="117427" y="276111"/>
                  </a:lnTo>
                  <a:lnTo>
                    <a:pt x="117027" y="274130"/>
                  </a:lnTo>
                  <a:lnTo>
                    <a:pt x="117027" y="221058"/>
                  </a:lnTo>
                  <a:lnTo>
                    <a:pt x="117027" y="95328"/>
                  </a:lnTo>
                  <a:cubicBezTo>
                    <a:pt x="117027" y="42680"/>
                    <a:pt x="155827" y="0"/>
                    <a:pt x="203689" y="0"/>
                  </a:cubicBezTo>
                  <a:close/>
                </a:path>
              </a:pathLst>
            </a:custGeom>
            <a:solidFill>
              <a:srgbClr val="E6E4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1435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2" name="Google Shape;832;p30" descr="logo-uit | Tuổi trẻ UI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50578" y="430577"/>
              <a:ext cx="244672" cy="202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30"/>
            <p:cNvSpPr txBox="1"/>
            <p:nvPr/>
          </p:nvSpPr>
          <p:spPr>
            <a:xfrm>
              <a:off x="1995547" y="394732"/>
              <a:ext cx="23856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Tổng quan, giới thiệu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4" name="Google Shape;834;p30" descr="Ad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699769">
              <a:off x="3829414" y="478427"/>
              <a:ext cx="99422" cy="994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5" name="Google Shape;835;p30"/>
            <p:cNvGrpSpPr/>
            <p:nvPr/>
          </p:nvGrpSpPr>
          <p:grpSpPr>
            <a:xfrm>
              <a:off x="4268742" y="360505"/>
              <a:ext cx="2211834" cy="276999"/>
              <a:chOff x="4306842" y="360505"/>
              <a:chExt cx="2211834" cy="276999"/>
            </a:xfrm>
          </p:grpSpPr>
          <p:sp>
            <p:nvSpPr>
              <p:cNvPr id="836" name="Google Shape;836;p30"/>
              <p:cNvSpPr txBox="1"/>
              <p:nvPr/>
            </p:nvSpPr>
            <p:spPr>
              <a:xfrm>
                <a:off x="4306842" y="360505"/>
                <a:ext cx="221183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Các nghiên cứu liên quan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37" name="Google Shape;837;p30" descr="Ad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2699769">
                <a:off x="6252777" y="454221"/>
                <a:ext cx="97974" cy="97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38" name="Google Shape;838;p30"/>
            <p:cNvSpPr/>
            <p:nvPr/>
          </p:nvSpPr>
          <p:spPr>
            <a:xfrm>
              <a:off x="787112" y="44270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1065847" y="442701"/>
              <a:ext cx="137160" cy="137160"/>
            </a:xfrm>
            <a:prstGeom prst="ellipse">
              <a:avLst/>
            </a:prstGeom>
            <a:solidFill>
              <a:srgbClr val="FFC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1339829" y="442701"/>
              <a:ext cx="137160" cy="137160"/>
            </a:xfrm>
            <a:prstGeom prst="ellipse">
              <a:avLst/>
            </a:prstGeom>
            <a:solidFill>
              <a:srgbClr val="29CE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1" name="Google Shape;841;p30" descr="Ad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11209812" y="399914"/>
              <a:ext cx="210202" cy="21020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42" name="Google Shape;842;p30"/>
            <p:cNvCxnSpPr/>
            <p:nvPr/>
          </p:nvCxnSpPr>
          <p:spPr>
            <a:xfrm>
              <a:off x="1610826" y="401681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843" name="Google Shape;843;p30" descr="Research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077833" y="383971"/>
              <a:ext cx="243854" cy="2438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4" name="Google Shape;844;p30"/>
            <p:cNvGrpSpPr/>
            <p:nvPr/>
          </p:nvGrpSpPr>
          <p:grpSpPr>
            <a:xfrm>
              <a:off x="6714673" y="364278"/>
              <a:ext cx="2189564" cy="276999"/>
              <a:chOff x="4329111" y="360505"/>
              <a:chExt cx="2189564" cy="276999"/>
            </a:xfrm>
          </p:grpSpPr>
          <p:sp>
            <p:nvSpPr>
              <p:cNvPr id="845" name="Google Shape;845;p30"/>
              <p:cNvSpPr txBox="1"/>
              <p:nvPr/>
            </p:nvSpPr>
            <p:spPr>
              <a:xfrm>
                <a:off x="4329111" y="360505"/>
                <a:ext cx="21895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Nội dung khóa luận</a:t>
                </a:r>
                <a:endParaRPr/>
              </a:p>
            </p:txBody>
          </p:sp>
          <p:pic>
            <p:nvPicPr>
              <p:cNvPr id="846" name="Google Shape;846;p30" descr="Ad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2699769">
                <a:off x="6170227" y="454221"/>
                <a:ext cx="97974" cy="97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7" name="Google Shape;847;p30"/>
            <p:cNvGrpSpPr/>
            <p:nvPr/>
          </p:nvGrpSpPr>
          <p:grpSpPr>
            <a:xfrm>
              <a:off x="9026310" y="368481"/>
              <a:ext cx="2161936" cy="276999"/>
              <a:chOff x="4356739" y="360505"/>
              <a:chExt cx="2161936" cy="276999"/>
            </a:xfrm>
          </p:grpSpPr>
          <p:sp>
            <p:nvSpPr>
              <p:cNvPr id="848" name="Google Shape;848;p30"/>
              <p:cNvSpPr txBox="1"/>
              <p:nvPr/>
            </p:nvSpPr>
            <p:spPr>
              <a:xfrm>
                <a:off x="4356739" y="360505"/>
                <a:ext cx="21619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Kết quả và đánh giá</a:t>
                </a:r>
                <a:endParaRPr/>
              </a:p>
            </p:txBody>
          </p:sp>
          <p:pic>
            <p:nvPicPr>
              <p:cNvPr id="849" name="Google Shape;849;p30" descr="Ad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2699769">
                <a:off x="6252777" y="454221"/>
                <a:ext cx="97974" cy="979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50" name="Google Shape;850;p30"/>
              <p:cNvCxnSpPr/>
              <p:nvPr/>
            </p:nvCxnSpPr>
            <p:spPr>
              <a:xfrm>
                <a:off x="6418167" y="400713"/>
                <a:ext cx="0" cy="208435"/>
              </a:xfrm>
              <a:prstGeom prst="straightConnector1">
                <a:avLst/>
              </a:prstGeom>
              <a:noFill/>
              <a:ln w="9525" cap="flat" cmpd="sng">
                <a:solidFill>
                  <a:srgbClr val="96969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851" name="Google Shape;851;p30" descr="Lightbulb and gear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80637" y="340126"/>
              <a:ext cx="276998" cy="276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30" descr="Bar graph with upward tren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804455" y="385020"/>
              <a:ext cx="238988" cy="238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3" name="Google Shape;853;p30"/>
            <p:cNvSpPr/>
            <p:nvPr/>
          </p:nvSpPr>
          <p:spPr>
            <a:xfrm>
              <a:off x="2118931" y="815406"/>
              <a:ext cx="9301083" cy="292276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4" name="Google Shape;854;p30"/>
            <p:cNvCxnSpPr/>
            <p:nvPr/>
          </p:nvCxnSpPr>
          <p:spPr>
            <a:xfrm>
              <a:off x="3993331" y="415571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55" name="Google Shape;855;p30"/>
            <p:cNvSpPr txBox="1"/>
            <p:nvPr/>
          </p:nvSpPr>
          <p:spPr>
            <a:xfrm>
              <a:off x="2204435" y="695426"/>
              <a:ext cx="5533200" cy="386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Xây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dựng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bộ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dữ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liệu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mới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từ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MAFA </a:t>
              </a:r>
              <a:r>
                <a:rPr lang="en-US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WIDERFACE</a:t>
              </a:r>
              <a:endParaRPr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C719A72-61EF-44C3-B6B7-D937BB3FDCD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72043" y="1307277"/>
            <a:ext cx="10581098" cy="5431756"/>
          </a:xfrm>
          <a:prstGeom prst="rect">
            <a:avLst/>
          </a:prstGeom>
        </p:spPr>
      </p:pic>
      <p:grpSp>
        <p:nvGrpSpPr>
          <p:cNvPr id="857" name="Google Shape;857;p30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</p:grpSpPr>
        <p:sp>
          <p:nvSpPr>
            <p:cNvPr id="858" name="Google Shape;858;p30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9" name="Google Shape;859;p30" descr="Caret Down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F7CDE7-2FD4-4238-AA51-86B47757ABD2}"/>
              </a:ext>
            </a:extLst>
          </p:cNvPr>
          <p:cNvGrpSpPr/>
          <p:nvPr/>
        </p:nvGrpSpPr>
        <p:grpSpPr>
          <a:xfrm>
            <a:off x="636232" y="258381"/>
            <a:ext cx="10914853" cy="6944721"/>
            <a:chOff x="636232" y="258381"/>
            <a:chExt cx="10914853" cy="6944721"/>
          </a:xfrm>
        </p:grpSpPr>
        <p:grpSp>
          <p:nvGrpSpPr>
            <p:cNvPr id="861" name="Google Shape;861;p30"/>
            <p:cNvGrpSpPr/>
            <p:nvPr/>
          </p:nvGrpSpPr>
          <p:grpSpPr>
            <a:xfrm>
              <a:off x="636232" y="258381"/>
              <a:ext cx="10914853" cy="6944721"/>
              <a:chOff x="640913" y="258381"/>
              <a:chExt cx="10910172" cy="6749932"/>
            </a:xfrm>
          </p:grpSpPr>
          <p:sp>
            <p:nvSpPr>
              <p:cNvPr id="862" name="Google Shape;862;p30"/>
              <p:cNvSpPr/>
              <p:nvPr/>
            </p:nvSpPr>
            <p:spPr>
              <a:xfrm>
                <a:off x="640915" y="263047"/>
                <a:ext cx="10910170" cy="6745266"/>
              </a:xfrm>
              <a:prstGeom prst="roundRect">
                <a:avLst>
                  <a:gd name="adj" fmla="val 2901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0"/>
              <p:cNvSpPr/>
              <p:nvPr/>
            </p:nvSpPr>
            <p:spPr>
              <a:xfrm>
                <a:off x="640913" y="258381"/>
                <a:ext cx="10910172" cy="922719"/>
              </a:xfrm>
              <a:custGeom>
                <a:avLst/>
                <a:gdLst/>
                <a:ahLst/>
                <a:cxnLst/>
                <a:rect l="l" t="t" r="r" b="b"/>
                <a:pathLst>
                  <a:path w="10910172" h="922719" extrusionOk="0">
                    <a:moveTo>
                      <a:pt x="195682" y="0"/>
                    </a:moveTo>
                    <a:lnTo>
                      <a:pt x="10714492" y="0"/>
                    </a:lnTo>
                    <a:cubicBezTo>
                      <a:pt x="10822563" y="0"/>
                      <a:pt x="10910172" y="87609"/>
                      <a:pt x="10910172" y="195680"/>
                    </a:cubicBezTo>
                    <a:lnTo>
                      <a:pt x="10910172" y="312828"/>
                    </a:lnTo>
                    <a:lnTo>
                      <a:pt x="10910171" y="312828"/>
                    </a:lnTo>
                    <a:lnTo>
                      <a:pt x="10910171" y="922719"/>
                    </a:lnTo>
                    <a:lnTo>
                      <a:pt x="10910170" y="922719"/>
                    </a:lnTo>
                    <a:lnTo>
                      <a:pt x="10910170" y="413350"/>
                    </a:lnTo>
                    <a:lnTo>
                      <a:pt x="0" y="413350"/>
                    </a:lnTo>
                    <a:lnTo>
                      <a:pt x="0" y="312828"/>
                    </a:lnTo>
                    <a:lnTo>
                      <a:pt x="2" y="312828"/>
                    </a:lnTo>
                    <a:lnTo>
                      <a:pt x="2" y="195680"/>
                    </a:lnTo>
                    <a:cubicBezTo>
                      <a:pt x="2" y="87609"/>
                      <a:pt x="87611" y="0"/>
                      <a:pt x="195682" y="0"/>
                    </a:cubicBezTo>
                    <a:close/>
                  </a:path>
                </a:pathLst>
              </a:custGeom>
              <a:solidFill>
                <a:srgbClr val="C8C5C7"/>
              </a:solidFill>
              <a:ln>
                <a:noFill/>
              </a:ln>
              <a:effectLst>
                <a:outerShdw blurRad="381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30"/>
              <p:cNvSpPr/>
              <p:nvPr/>
            </p:nvSpPr>
            <p:spPr>
              <a:xfrm>
                <a:off x="787112" y="442701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30"/>
              <p:cNvSpPr/>
              <p:nvPr/>
            </p:nvSpPr>
            <p:spPr>
              <a:xfrm>
                <a:off x="1065847" y="442701"/>
                <a:ext cx="137160" cy="137160"/>
              </a:xfrm>
              <a:prstGeom prst="ellipse">
                <a:avLst/>
              </a:prstGeom>
              <a:solidFill>
                <a:srgbClr val="FFC0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30"/>
              <p:cNvSpPr/>
              <p:nvPr/>
            </p:nvSpPr>
            <p:spPr>
              <a:xfrm>
                <a:off x="1339829" y="442701"/>
                <a:ext cx="137160" cy="137160"/>
              </a:xfrm>
              <a:prstGeom prst="ellipse">
                <a:avLst/>
              </a:prstGeom>
              <a:solidFill>
                <a:srgbClr val="29CE4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30"/>
              <p:cNvSpPr txBox="1"/>
              <p:nvPr/>
            </p:nvSpPr>
            <p:spPr>
              <a:xfrm>
                <a:off x="4903194" y="272922"/>
                <a:ext cx="238560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WIDERMAFA</a:t>
                </a:r>
                <a:endParaRPr dirty="0"/>
              </a:p>
            </p:txBody>
          </p:sp>
          <p:pic>
            <p:nvPicPr>
              <p:cNvPr id="868" name="Google Shape;868;p30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94454" y="2393261"/>
                <a:ext cx="10689844" cy="317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E60DC-FFA9-4A0E-AA7A-10E467FCFCF1}"/>
                </a:ext>
              </a:extLst>
            </p:cNvPr>
            <p:cNvSpPr txBox="1"/>
            <p:nvPr/>
          </p:nvSpPr>
          <p:spPr>
            <a:xfrm>
              <a:off x="1610826" y="1914627"/>
              <a:ext cx="88476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400" b="1" dirty="0">
                  <a:solidFill>
                    <a:schemeClr val="bg1"/>
                  </a:solidFill>
                </a:rPr>
                <a:t>26904 ảnh với 38808 nhãn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3"/>
          <p:cNvSpPr/>
          <p:nvPr/>
        </p:nvSpPr>
        <p:spPr>
          <a:xfrm>
            <a:off x="640915" y="457836"/>
            <a:ext cx="10910100" cy="6745200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33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33"/>
          <p:cNvSpPr/>
          <p:nvPr/>
        </p:nvSpPr>
        <p:spPr>
          <a:xfrm>
            <a:off x="640913" y="736600"/>
            <a:ext cx="10910100" cy="444600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33"/>
          <p:cNvSpPr/>
          <p:nvPr/>
        </p:nvSpPr>
        <p:spPr>
          <a:xfrm>
            <a:off x="1238503" y="856854"/>
            <a:ext cx="200323" cy="209451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33"/>
          <p:cNvSpPr/>
          <p:nvPr/>
        </p:nvSpPr>
        <p:spPr>
          <a:xfrm flipH="1">
            <a:off x="786223" y="859463"/>
            <a:ext cx="200323" cy="209451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p33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5096" y="83236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33"/>
          <p:cNvSpPr/>
          <p:nvPr/>
        </p:nvSpPr>
        <p:spPr>
          <a:xfrm>
            <a:off x="6316540" y="321015"/>
            <a:ext cx="2524954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4" name="Google Shape;934;p33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71684" y="430577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33"/>
          <p:cNvSpPr txBox="1"/>
          <p:nvPr/>
        </p:nvSpPr>
        <p:spPr>
          <a:xfrm>
            <a:off x="1995547" y="394732"/>
            <a:ext cx="238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33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5">
            <a:off x="38294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7" name="Google Shape;937;p33"/>
          <p:cNvGrpSpPr/>
          <p:nvPr/>
        </p:nvGrpSpPr>
        <p:grpSpPr>
          <a:xfrm>
            <a:off x="4268742" y="360505"/>
            <a:ext cx="2211900" cy="276900"/>
            <a:chOff x="4306842" y="360505"/>
            <a:chExt cx="2211900" cy="276900"/>
          </a:xfrm>
        </p:grpSpPr>
        <p:sp>
          <p:nvSpPr>
            <p:cNvPr id="938" name="Google Shape;938;p33"/>
            <p:cNvSpPr txBox="1"/>
            <p:nvPr/>
          </p:nvSpPr>
          <p:spPr>
            <a:xfrm>
              <a:off x="4306842" y="360505"/>
              <a:ext cx="2211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9" name="Google Shape;939;p33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2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0" name="Google Shape;940;p33"/>
          <p:cNvSpPr/>
          <p:nvPr/>
        </p:nvSpPr>
        <p:spPr>
          <a:xfrm>
            <a:off x="787112" y="442701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33"/>
          <p:cNvSpPr/>
          <p:nvPr/>
        </p:nvSpPr>
        <p:spPr>
          <a:xfrm>
            <a:off x="1065847" y="442701"/>
            <a:ext cx="137100" cy="13710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33"/>
          <p:cNvSpPr/>
          <p:nvPr/>
        </p:nvSpPr>
        <p:spPr>
          <a:xfrm>
            <a:off x="1339829" y="442701"/>
            <a:ext cx="137100" cy="13710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3" name="Google Shape;943;p33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33"/>
          <p:cNvCxnSpPr/>
          <p:nvPr/>
        </p:nvCxnSpPr>
        <p:spPr>
          <a:xfrm>
            <a:off x="1610826" y="401681"/>
            <a:ext cx="0" cy="20850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5" name="Google Shape;945;p33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78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33"/>
          <p:cNvGrpSpPr/>
          <p:nvPr/>
        </p:nvGrpSpPr>
        <p:grpSpPr>
          <a:xfrm>
            <a:off x="6714673" y="364278"/>
            <a:ext cx="2189700" cy="276900"/>
            <a:chOff x="4329111" y="360505"/>
            <a:chExt cx="2189700" cy="276900"/>
          </a:xfrm>
        </p:grpSpPr>
        <p:sp>
          <p:nvSpPr>
            <p:cNvPr id="947" name="Google Shape;947;p33"/>
            <p:cNvSpPr txBox="1"/>
            <p:nvPr/>
          </p:nvSpPr>
          <p:spPr>
            <a:xfrm>
              <a:off x="4329111" y="360505"/>
              <a:ext cx="2189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948" name="Google Shape;948;p33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2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9" name="Google Shape;949;p33"/>
          <p:cNvGrpSpPr/>
          <p:nvPr/>
        </p:nvGrpSpPr>
        <p:grpSpPr>
          <a:xfrm>
            <a:off x="9026310" y="368481"/>
            <a:ext cx="2161800" cy="276900"/>
            <a:chOff x="4356739" y="360505"/>
            <a:chExt cx="2161800" cy="276900"/>
          </a:xfrm>
        </p:grpSpPr>
        <p:sp>
          <p:nvSpPr>
            <p:cNvPr id="950" name="Google Shape;950;p33"/>
            <p:cNvSpPr txBox="1"/>
            <p:nvPr/>
          </p:nvSpPr>
          <p:spPr>
            <a:xfrm>
              <a:off x="4356739" y="360505"/>
              <a:ext cx="2161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951" name="Google Shape;951;p33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2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2" name="Google Shape;952;p33"/>
            <p:cNvCxnSpPr/>
            <p:nvPr/>
          </p:nvCxnSpPr>
          <p:spPr>
            <a:xfrm>
              <a:off x="6418167" y="400713"/>
              <a:ext cx="0" cy="208500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53" name="Google Shape;953;p33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3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33"/>
          <p:cNvSpPr/>
          <p:nvPr/>
        </p:nvSpPr>
        <p:spPr>
          <a:xfrm>
            <a:off x="2118931" y="815406"/>
            <a:ext cx="9301200" cy="2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6" name="Google Shape;956;p33"/>
          <p:cNvCxnSpPr/>
          <p:nvPr/>
        </p:nvCxnSpPr>
        <p:spPr>
          <a:xfrm>
            <a:off x="3993331" y="415571"/>
            <a:ext cx="0" cy="20850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7" name="Google Shape;957;p33"/>
          <p:cNvSpPr txBox="1"/>
          <p:nvPr/>
        </p:nvSpPr>
        <p:spPr>
          <a:xfrm>
            <a:off x="2176281" y="708540"/>
            <a:ext cx="55332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nghiệm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ưu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8" name="Google Shape;958;p33"/>
          <p:cNvGrpSpPr/>
          <p:nvPr/>
        </p:nvGrpSpPr>
        <p:grpSpPr>
          <a:xfrm>
            <a:off x="11424816" y="3377331"/>
            <a:ext cx="516600" cy="516600"/>
            <a:chOff x="9932096" y="3429000"/>
            <a:chExt cx="516600" cy="516600"/>
          </a:xfrm>
        </p:grpSpPr>
        <p:sp>
          <p:nvSpPr>
            <p:cNvPr id="959" name="Google Shape;959;p33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60" name="Google Shape;960;p33" descr="Caret Down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1" name="Google Shape;961;p33"/>
          <p:cNvPicPr preferRelativeResize="0"/>
          <p:nvPr/>
        </p:nvPicPr>
        <p:blipFill rotWithShape="1">
          <a:blip r:embed="rId12">
            <a:alphaModFix/>
          </a:blip>
          <a:srcRect t="13719" b="17371"/>
          <a:stretch/>
        </p:blipFill>
        <p:spPr>
          <a:xfrm>
            <a:off x="1401350" y="1686700"/>
            <a:ext cx="4572000" cy="23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33"/>
          <p:cNvSpPr txBox="1"/>
          <p:nvPr/>
        </p:nvSpPr>
        <p:spPr>
          <a:xfrm>
            <a:off x="7269225" y="1891050"/>
            <a:ext cx="2315400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b="1" dirty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Mobilenetv1</a:t>
            </a:r>
            <a:endParaRPr sz="2300" b="1" dirty="0">
              <a:highlight>
                <a:srgbClr val="00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b="1" dirty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Mobilenetv2</a:t>
            </a:r>
            <a:endParaRPr sz="2300" b="1" dirty="0">
              <a:highlight>
                <a:srgbClr val="00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Resnet101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EfficientDet</a:t>
            </a:r>
            <a:endParaRPr lang="vi-VN"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vi-VN" sz="2200" dirty="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3" name="Google Shape;963;p33"/>
          <p:cNvGrpSpPr/>
          <p:nvPr/>
        </p:nvGrpSpPr>
        <p:grpSpPr>
          <a:xfrm>
            <a:off x="1902860" y="4309873"/>
            <a:ext cx="8979891" cy="2289746"/>
            <a:chOff x="1238496" y="1647275"/>
            <a:chExt cx="8979891" cy="2289746"/>
          </a:xfrm>
        </p:grpSpPr>
        <p:pic>
          <p:nvPicPr>
            <p:cNvPr id="964" name="Google Shape;964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238496" y="1741621"/>
              <a:ext cx="4275250" cy="21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5" name="Google Shape;965;p33"/>
            <p:cNvSpPr txBox="1"/>
            <p:nvPr/>
          </p:nvSpPr>
          <p:spPr>
            <a:xfrm>
              <a:off x="5296675" y="1647275"/>
              <a:ext cx="4921712" cy="10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000" b="1" dirty="0">
                  <a:highlight>
                    <a:srgbClr val="00FF00"/>
                  </a:highlight>
                  <a:latin typeface="Calibri"/>
                  <a:ea typeface="Calibri"/>
                  <a:cs typeface="Calibri"/>
                  <a:sym typeface="Calibri"/>
                </a:rPr>
                <a:t>v3</a:t>
              </a:r>
              <a:r>
                <a:rPr lang="vi-VN" sz="3000" b="1" dirty="0"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vi-VN" sz="3000" dirty="0">
                  <a:latin typeface="Calibri"/>
                  <a:ea typeface="Calibri"/>
                  <a:cs typeface="Calibri"/>
                  <a:sym typeface="Calibri"/>
                </a:rPr>
                <a:t>v4</a:t>
              </a:r>
              <a:r>
                <a:rPr lang="en-US" sz="2000" b="1" dirty="0"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Joseph Redmon, Santosh </a:t>
              </a:r>
              <a:r>
                <a:rPr lang="en-US" sz="2000" dirty="0" err="1">
                  <a:latin typeface="Calibri"/>
                  <a:ea typeface="Calibri"/>
                  <a:cs typeface="Calibri"/>
                  <a:sym typeface="Calibri"/>
                </a:rPr>
                <a:t>Divala</a:t>
              </a: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, Ross </a:t>
              </a:r>
              <a:r>
                <a:rPr lang="en-US" sz="2000" dirty="0" err="1">
                  <a:latin typeface="Calibri"/>
                  <a:ea typeface="Calibri"/>
                  <a:cs typeface="Calibri"/>
                  <a:sym typeface="Calibri"/>
                </a:rPr>
                <a:t>Girshick</a:t>
              </a: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,  Ali Farhadi</a:t>
              </a:r>
            </a:p>
          </p:txBody>
        </p:sp>
        <p:sp>
          <p:nvSpPr>
            <p:cNvPr id="966" name="Google Shape;966;p33"/>
            <p:cNvSpPr txBox="1"/>
            <p:nvPr/>
          </p:nvSpPr>
          <p:spPr>
            <a:xfrm>
              <a:off x="5296675" y="3322075"/>
              <a:ext cx="2378537" cy="608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highlight>
                    <a:srgbClr val="00FF00"/>
                  </a:highlight>
                  <a:latin typeface="Calibri"/>
                  <a:ea typeface="Calibri"/>
                  <a:cs typeface="Calibri"/>
                  <a:sym typeface="Calibri"/>
                </a:rPr>
                <a:t>v5</a:t>
              </a:r>
              <a:r>
                <a:rPr lang="en-US" sz="2000" b="1" dirty="0"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Glenn </a:t>
              </a:r>
              <a:r>
                <a:rPr lang="en-US" sz="2000" dirty="0" err="1">
                  <a:latin typeface="Calibri"/>
                  <a:ea typeface="Calibri"/>
                  <a:cs typeface="Calibri"/>
                  <a:sym typeface="Calibri"/>
                </a:rPr>
                <a:t>Jocher</a:t>
              </a:r>
              <a:endParaRPr sz="20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33"/>
          <p:cNvGrpSpPr/>
          <p:nvPr/>
        </p:nvGrpSpPr>
        <p:grpSpPr>
          <a:xfrm>
            <a:off x="10932700" y="6355076"/>
            <a:ext cx="440400" cy="347100"/>
            <a:chOff x="10932700" y="6355076"/>
            <a:chExt cx="440400" cy="347100"/>
          </a:xfrm>
        </p:grpSpPr>
        <p:sp>
          <p:nvSpPr>
            <p:cNvPr id="968" name="Google Shape;968;p33"/>
            <p:cNvSpPr/>
            <p:nvPr/>
          </p:nvSpPr>
          <p:spPr>
            <a:xfrm>
              <a:off x="10979436" y="6355076"/>
              <a:ext cx="347100" cy="3471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3"/>
            <p:cNvSpPr txBox="1"/>
            <p:nvPr/>
          </p:nvSpPr>
          <p:spPr>
            <a:xfrm>
              <a:off x="10932700" y="6390091"/>
              <a:ext cx="44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813;p29">
            <a:extLst>
              <a:ext uri="{FF2B5EF4-FFF2-40B4-BE49-F238E27FC236}">
                <a16:creationId xmlns:a16="http://schemas.microsoft.com/office/drawing/2014/main" id="{23C83023-A933-4F13-9CD5-BFDD85F50439}"/>
              </a:ext>
            </a:extLst>
          </p:cNvPr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46" name="Google Shape;814;p29">
              <a:extLst>
                <a:ext uri="{FF2B5EF4-FFF2-40B4-BE49-F238E27FC236}">
                  <a16:creationId xmlns:a16="http://schemas.microsoft.com/office/drawing/2014/main" id="{A8FF7B47-030B-4891-810B-3717FE26A684}"/>
                </a:ext>
              </a:extLst>
            </p:cNvPr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" name="Google Shape;815;p29" descr="Caret Down">
              <a:extLst>
                <a:ext uri="{FF2B5EF4-FFF2-40B4-BE49-F238E27FC236}">
                  <a16:creationId xmlns:a16="http://schemas.microsoft.com/office/drawing/2014/main" id="{84445167-31B1-4061-B8D3-AF2592669C4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4"/>
          <p:cNvSpPr/>
          <p:nvPr/>
        </p:nvSpPr>
        <p:spPr>
          <a:xfrm>
            <a:off x="640915" y="263047"/>
            <a:ext cx="10910100" cy="6745200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5" name="Google Shape;975;p34"/>
          <p:cNvGrpSpPr/>
          <p:nvPr/>
        </p:nvGrpSpPr>
        <p:grpSpPr>
          <a:xfrm>
            <a:off x="10932700" y="6355076"/>
            <a:ext cx="440400" cy="347100"/>
            <a:chOff x="10932700" y="6355076"/>
            <a:chExt cx="440400" cy="347100"/>
          </a:xfrm>
        </p:grpSpPr>
        <p:sp>
          <p:nvSpPr>
            <p:cNvPr id="976" name="Google Shape;976;p34"/>
            <p:cNvSpPr/>
            <p:nvPr/>
          </p:nvSpPr>
          <p:spPr>
            <a:xfrm>
              <a:off x="10979436" y="6355076"/>
              <a:ext cx="347100" cy="3471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4"/>
            <p:cNvSpPr txBox="1"/>
            <p:nvPr/>
          </p:nvSpPr>
          <p:spPr>
            <a:xfrm>
              <a:off x="10932700" y="6390091"/>
              <a:ext cx="44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8" name="Google Shape;978;p34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34"/>
          <p:cNvSpPr/>
          <p:nvPr/>
        </p:nvSpPr>
        <p:spPr>
          <a:xfrm>
            <a:off x="640913" y="736600"/>
            <a:ext cx="10910100" cy="444600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34"/>
          <p:cNvSpPr/>
          <p:nvPr/>
        </p:nvSpPr>
        <p:spPr>
          <a:xfrm>
            <a:off x="1239579" y="855744"/>
            <a:ext cx="200323" cy="209451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34"/>
          <p:cNvSpPr/>
          <p:nvPr/>
        </p:nvSpPr>
        <p:spPr>
          <a:xfrm flipH="1">
            <a:off x="787299" y="858353"/>
            <a:ext cx="200323" cy="209451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2" name="Google Shape;982;p34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34"/>
          <p:cNvSpPr/>
          <p:nvPr/>
        </p:nvSpPr>
        <p:spPr>
          <a:xfrm>
            <a:off x="6347550" y="321025"/>
            <a:ext cx="2453268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4" name="Google Shape;984;p34" descr="logo-uit | Tuổi trẻ UI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9022" y="439609"/>
            <a:ext cx="244672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34"/>
          <p:cNvSpPr txBox="1"/>
          <p:nvPr/>
        </p:nvSpPr>
        <p:spPr>
          <a:xfrm>
            <a:off x="2033647" y="394732"/>
            <a:ext cx="238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34" descr="Ad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699765">
            <a:off x="38675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p34"/>
          <p:cNvGrpSpPr/>
          <p:nvPr/>
        </p:nvGrpSpPr>
        <p:grpSpPr>
          <a:xfrm>
            <a:off x="4306842" y="360505"/>
            <a:ext cx="2211900" cy="276900"/>
            <a:chOff x="4306842" y="360505"/>
            <a:chExt cx="2211900" cy="276900"/>
          </a:xfrm>
        </p:grpSpPr>
        <p:sp>
          <p:nvSpPr>
            <p:cNvPr id="988" name="Google Shape;988;p34"/>
            <p:cNvSpPr txBox="1"/>
            <p:nvPr/>
          </p:nvSpPr>
          <p:spPr>
            <a:xfrm>
              <a:off x="4306842" y="360505"/>
              <a:ext cx="2211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9" name="Google Shape;989;p34" descr="Ad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699762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0" name="Google Shape;990;p34"/>
          <p:cNvSpPr/>
          <p:nvPr/>
        </p:nvSpPr>
        <p:spPr>
          <a:xfrm>
            <a:off x="787112" y="442701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4"/>
          <p:cNvSpPr/>
          <p:nvPr/>
        </p:nvSpPr>
        <p:spPr>
          <a:xfrm>
            <a:off x="1065847" y="442701"/>
            <a:ext cx="137100" cy="13710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34"/>
          <p:cNvSpPr/>
          <p:nvPr/>
        </p:nvSpPr>
        <p:spPr>
          <a:xfrm>
            <a:off x="1339829" y="442701"/>
            <a:ext cx="137100" cy="13710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3" name="Google Shape;993;p34" descr="Ad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4" name="Google Shape;994;p34"/>
          <p:cNvCxnSpPr/>
          <p:nvPr/>
        </p:nvCxnSpPr>
        <p:spPr>
          <a:xfrm>
            <a:off x="1610826" y="401681"/>
            <a:ext cx="0" cy="20850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5" name="Google Shape;995;p34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59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34"/>
          <p:cNvGrpSpPr/>
          <p:nvPr/>
        </p:nvGrpSpPr>
        <p:grpSpPr>
          <a:xfrm>
            <a:off x="6714673" y="364278"/>
            <a:ext cx="2189700" cy="276900"/>
            <a:chOff x="4329111" y="360505"/>
            <a:chExt cx="2189700" cy="276900"/>
          </a:xfrm>
        </p:grpSpPr>
        <p:sp>
          <p:nvSpPr>
            <p:cNvPr id="997" name="Google Shape;997;p34"/>
            <p:cNvSpPr txBox="1"/>
            <p:nvPr/>
          </p:nvSpPr>
          <p:spPr>
            <a:xfrm>
              <a:off x="4329111" y="360505"/>
              <a:ext cx="2189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998" name="Google Shape;998;p34" descr="Ad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699762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9" name="Google Shape;999;p34"/>
          <p:cNvGrpSpPr/>
          <p:nvPr/>
        </p:nvGrpSpPr>
        <p:grpSpPr>
          <a:xfrm>
            <a:off x="9026310" y="368481"/>
            <a:ext cx="2161800" cy="276900"/>
            <a:chOff x="4356739" y="360505"/>
            <a:chExt cx="2161800" cy="276900"/>
          </a:xfrm>
        </p:grpSpPr>
        <p:sp>
          <p:nvSpPr>
            <p:cNvPr id="1000" name="Google Shape;1000;p34"/>
            <p:cNvSpPr txBox="1"/>
            <p:nvPr/>
          </p:nvSpPr>
          <p:spPr>
            <a:xfrm>
              <a:off x="4356739" y="360505"/>
              <a:ext cx="2161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1001" name="Google Shape;1001;p34" descr="Ad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699762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2" name="Google Shape;1002;p34" descr="Lightbulb and ge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4" descr="Bar graph with upward tren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34"/>
          <p:cNvSpPr/>
          <p:nvPr/>
        </p:nvSpPr>
        <p:spPr>
          <a:xfrm>
            <a:off x="2118931" y="815406"/>
            <a:ext cx="9301200" cy="2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5" name="Google Shape;1005;p34"/>
          <p:cNvGrpSpPr/>
          <p:nvPr/>
        </p:nvGrpSpPr>
        <p:grpSpPr>
          <a:xfrm>
            <a:off x="11424816" y="3377331"/>
            <a:ext cx="516600" cy="516600"/>
            <a:chOff x="9932096" y="3429000"/>
            <a:chExt cx="516600" cy="516600"/>
          </a:xfrm>
        </p:grpSpPr>
        <p:sp>
          <p:nvSpPr>
            <p:cNvPr id="1006" name="Google Shape;1006;p34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07" name="Google Shape;1007;p34" descr="Caret Down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8" name="Google Shape;1008;p34"/>
          <p:cNvGrpSpPr/>
          <p:nvPr/>
        </p:nvGrpSpPr>
        <p:grpSpPr>
          <a:xfrm>
            <a:off x="11318136" y="3377331"/>
            <a:ext cx="516600" cy="516600"/>
            <a:chOff x="9932096" y="3429000"/>
            <a:chExt cx="516600" cy="5166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09" name="Google Shape;1009;p34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0" name="Google Shape;1010;p34" descr="Caret Down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011" name="Google Shape;1011;p34"/>
          <p:cNvGraphicFramePr/>
          <p:nvPr>
            <p:extLst>
              <p:ext uri="{D42A27DB-BD31-4B8C-83A1-F6EECF244321}">
                <p14:modId xmlns:p14="http://schemas.microsoft.com/office/powerpoint/2010/main" val="998569965"/>
              </p:ext>
            </p:extLst>
          </p:nvPr>
        </p:nvGraphicFramePr>
        <p:xfrm>
          <a:off x="1089046" y="2528871"/>
          <a:ext cx="9884850" cy="3461925"/>
        </p:xfrm>
        <a:graphic>
          <a:graphicData uri="http://schemas.openxmlformats.org/drawingml/2006/table">
            <a:tbl>
              <a:tblPr firstRow="1" bandRow="1">
                <a:noFill/>
                <a:tableStyleId>{DA50C37E-4453-4196-B6D4-664EEF5FBD58}</a:tableStyleId>
              </a:tblPr>
              <a:tblGrid>
                <a:gridCol w="24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57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300" u="none" strike="noStrike" cap="none" dirty="0"/>
                        <a:t>Mô hình</a:t>
                      </a:r>
                      <a:endParaRPr sz="2300" u="none" strike="noStrike" cap="none" dirty="0"/>
                    </a:p>
                  </a:txBody>
                  <a:tcPr marL="123600" marR="123600" marT="61800" marB="618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mAP (%)</a:t>
                      </a:r>
                      <a:endParaRPr sz="2300" u="none" strike="noStrike" cap="none"/>
                    </a:p>
                  </a:txBody>
                  <a:tcPr marL="123600" marR="123600" marT="61800" marB="618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Precision</a:t>
                      </a:r>
                      <a:endParaRPr sz="2300" u="none" strike="noStrike" cap="none"/>
                    </a:p>
                  </a:txBody>
                  <a:tcPr marL="123600" marR="123600" marT="61800" marB="618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Recall</a:t>
                      </a:r>
                      <a:endParaRPr sz="2300" u="none" strike="noStrike" cap="none"/>
                    </a:p>
                  </a:txBody>
                  <a:tcPr marL="123600" marR="123600" marT="61800" marB="618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/>
                        <a:t>Mask</a:t>
                      </a:r>
                      <a:endParaRPr sz="2300" b="1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/>
                        <a:t>Non-mask</a:t>
                      </a:r>
                      <a:endParaRPr sz="2300" b="1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/>
                        <a:t>Mask</a:t>
                      </a:r>
                      <a:endParaRPr sz="2300" b="1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/>
                        <a:t>Non-mask</a:t>
                      </a:r>
                      <a:endParaRPr sz="2300" b="1" u="none" strike="noStrike" cap="none"/>
                    </a:p>
                  </a:txBody>
                  <a:tcPr marL="86875" marR="86875" marT="43450" marB="434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/>
                        <a:t>Mobilenetv1</a:t>
                      </a:r>
                      <a:endParaRPr sz="2300" b="1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52.58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0.95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0.85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0.71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0.38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/>
                        <a:t>Mobilenetv2</a:t>
                      </a:r>
                      <a:endParaRPr sz="2300" b="1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22.47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0.92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0.54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0.4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0.07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/>
                        <a:t>YOLOv3</a:t>
                      </a:r>
                      <a:endParaRPr sz="2300" b="1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65.85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/>
                        <a:t>0.97</a:t>
                      </a:r>
                      <a:endParaRPr sz="2300" b="1" u="none" strike="noStrike" cap="none"/>
                    </a:p>
                  </a:txBody>
                  <a:tcPr marL="86875" marR="86875" marT="43450" marB="4345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/>
                        <a:t>0.86</a:t>
                      </a:r>
                      <a:endParaRPr sz="2300" b="1" u="none" strike="noStrike" cap="none"/>
                    </a:p>
                  </a:txBody>
                  <a:tcPr marL="86875" marR="86875" marT="43450" marB="4345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0.63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0.74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/>
                        <a:t>YOLOv5</a:t>
                      </a:r>
                      <a:endParaRPr sz="2300" b="1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/>
                        <a:t>84.8</a:t>
                      </a:r>
                      <a:endParaRPr sz="2300" b="1" u="none" strike="noStrike" cap="none"/>
                    </a:p>
                  </a:txBody>
                  <a:tcPr marL="86875" marR="86875" marT="43450" marB="4345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</a:t>
                      </a:r>
                      <a:r>
                        <a:rPr lang="en-US" sz="2300"/>
                        <a:t>96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/>
                        <a:t>0.</a:t>
                      </a:r>
                      <a:r>
                        <a:rPr lang="en-US" sz="2300"/>
                        <a:t>83</a:t>
                      </a:r>
                      <a:endParaRPr sz="2300" u="none" strike="noStrike" cap="none"/>
                    </a:p>
                  </a:txBody>
                  <a:tcPr marL="86875" marR="86875" marT="43450" marB="43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/>
                        <a:t>0.</a:t>
                      </a:r>
                      <a:r>
                        <a:rPr lang="en-US" sz="2300" b="1"/>
                        <a:t>9</a:t>
                      </a:r>
                      <a:endParaRPr sz="2300" b="1" u="none" strike="noStrike" cap="none"/>
                    </a:p>
                  </a:txBody>
                  <a:tcPr marL="86875" marR="86875" marT="43450" marB="4345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/>
                        <a:t>0.</a:t>
                      </a:r>
                      <a:r>
                        <a:rPr lang="en-US" sz="2300" b="1" dirty="0"/>
                        <a:t>88</a:t>
                      </a:r>
                      <a:endParaRPr sz="2300" b="1" u="none" strike="noStrike" cap="none" dirty="0"/>
                    </a:p>
                  </a:txBody>
                  <a:tcPr marL="86875" marR="86875" marT="43450" marB="43450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12" name="Google Shape;1012;p34"/>
          <p:cNvSpPr txBox="1"/>
          <p:nvPr/>
        </p:nvSpPr>
        <p:spPr>
          <a:xfrm>
            <a:off x="2198200" y="1553350"/>
            <a:ext cx="7925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Kết quả đánh giá trên </a:t>
            </a:r>
            <a:r>
              <a:rPr lang="en-US" sz="2100" b="1">
                <a:solidFill>
                  <a:schemeClr val="dk1"/>
                </a:solidFill>
              </a:rPr>
              <a:t>bộ đánh giá trích ra từ WIDERMAFA</a:t>
            </a:r>
            <a:r>
              <a:rPr lang="en-US" sz="2100">
                <a:solidFill>
                  <a:schemeClr val="dk1"/>
                </a:solidFill>
              </a:rPr>
              <a:t> (4947 ảnh)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013" name="Google Shape;1013;p34"/>
          <p:cNvSpPr txBox="1"/>
          <p:nvPr/>
        </p:nvSpPr>
        <p:spPr>
          <a:xfrm>
            <a:off x="2198194" y="691196"/>
            <a:ext cx="61866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</a:rPr>
              <a:t>Tiến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hành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thực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nghiệm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và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đánh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giá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các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mô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hình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4" name="Google Shape;1014;p34"/>
          <p:cNvCxnSpPr/>
          <p:nvPr/>
        </p:nvCxnSpPr>
        <p:spPr>
          <a:xfrm>
            <a:off x="4033381" y="406996"/>
            <a:ext cx="0" cy="20850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5"/>
          <p:cNvSpPr/>
          <p:nvPr/>
        </p:nvSpPr>
        <p:spPr>
          <a:xfrm>
            <a:off x="640915" y="457836"/>
            <a:ext cx="10910100" cy="6745200"/>
          </a:xfrm>
          <a:prstGeom prst="roundRect">
            <a:avLst>
              <a:gd name="adj" fmla="val 290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35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35"/>
          <p:cNvSpPr/>
          <p:nvPr/>
        </p:nvSpPr>
        <p:spPr>
          <a:xfrm>
            <a:off x="640913" y="736600"/>
            <a:ext cx="10910100" cy="444600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35"/>
          <p:cNvSpPr/>
          <p:nvPr/>
        </p:nvSpPr>
        <p:spPr>
          <a:xfrm>
            <a:off x="1238503" y="856854"/>
            <a:ext cx="200323" cy="209451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35"/>
          <p:cNvSpPr/>
          <p:nvPr/>
        </p:nvSpPr>
        <p:spPr>
          <a:xfrm flipH="1">
            <a:off x="786223" y="859463"/>
            <a:ext cx="200323" cy="209451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35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5096" y="83236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35"/>
          <p:cNvSpPr/>
          <p:nvPr/>
        </p:nvSpPr>
        <p:spPr>
          <a:xfrm>
            <a:off x="6316540" y="321015"/>
            <a:ext cx="2524954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Google Shape;1026;p35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71684" y="430577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35"/>
          <p:cNvSpPr txBox="1"/>
          <p:nvPr/>
        </p:nvSpPr>
        <p:spPr>
          <a:xfrm>
            <a:off x="1995547" y="394732"/>
            <a:ext cx="238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35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5">
            <a:off x="38294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35"/>
          <p:cNvGrpSpPr/>
          <p:nvPr/>
        </p:nvGrpSpPr>
        <p:grpSpPr>
          <a:xfrm>
            <a:off x="4268742" y="360505"/>
            <a:ext cx="2211900" cy="276900"/>
            <a:chOff x="4306842" y="360505"/>
            <a:chExt cx="2211900" cy="276900"/>
          </a:xfrm>
        </p:grpSpPr>
        <p:sp>
          <p:nvSpPr>
            <p:cNvPr id="1030" name="Google Shape;1030;p35"/>
            <p:cNvSpPr txBox="1"/>
            <p:nvPr/>
          </p:nvSpPr>
          <p:spPr>
            <a:xfrm>
              <a:off x="4306842" y="360505"/>
              <a:ext cx="2211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1" name="Google Shape;1031;p35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2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2" name="Google Shape;1032;p35"/>
          <p:cNvSpPr/>
          <p:nvPr/>
        </p:nvSpPr>
        <p:spPr>
          <a:xfrm>
            <a:off x="787112" y="442701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35"/>
          <p:cNvSpPr/>
          <p:nvPr/>
        </p:nvSpPr>
        <p:spPr>
          <a:xfrm>
            <a:off x="1065847" y="442701"/>
            <a:ext cx="137100" cy="13710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35"/>
          <p:cNvSpPr/>
          <p:nvPr/>
        </p:nvSpPr>
        <p:spPr>
          <a:xfrm>
            <a:off x="1339829" y="442701"/>
            <a:ext cx="137100" cy="13710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p35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6" name="Google Shape;1036;p35"/>
          <p:cNvCxnSpPr/>
          <p:nvPr/>
        </p:nvCxnSpPr>
        <p:spPr>
          <a:xfrm>
            <a:off x="1610826" y="401681"/>
            <a:ext cx="0" cy="20850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7" name="Google Shape;1037;p35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78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8" name="Google Shape;1038;p35"/>
          <p:cNvGrpSpPr/>
          <p:nvPr/>
        </p:nvGrpSpPr>
        <p:grpSpPr>
          <a:xfrm>
            <a:off x="6714673" y="364278"/>
            <a:ext cx="2189700" cy="276900"/>
            <a:chOff x="4329111" y="360505"/>
            <a:chExt cx="2189700" cy="276900"/>
          </a:xfrm>
        </p:grpSpPr>
        <p:sp>
          <p:nvSpPr>
            <p:cNvPr id="1039" name="Google Shape;1039;p35"/>
            <p:cNvSpPr txBox="1"/>
            <p:nvPr/>
          </p:nvSpPr>
          <p:spPr>
            <a:xfrm>
              <a:off x="4329111" y="360505"/>
              <a:ext cx="2189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1040" name="Google Shape;1040;p35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2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1" name="Google Shape;1041;p35"/>
          <p:cNvGrpSpPr/>
          <p:nvPr/>
        </p:nvGrpSpPr>
        <p:grpSpPr>
          <a:xfrm>
            <a:off x="9026310" y="368481"/>
            <a:ext cx="2161800" cy="276900"/>
            <a:chOff x="4356739" y="360505"/>
            <a:chExt cx="2161800" cy="276900"/>
          </a:xfrm>
        </p:grpSpPr>
        <p:sp>
          <p:nvSpPr>
            <p:cNvPr id="1042" name="Google Shape;1042;p35"/>
            <p:cNvSpPr txBox="1"/>
            <p:nvPr/>
          </p:nvSpPr>
          <p:spPr>
            <a:xfrm>
              <a:off x="4356739" y="360505"/>
              <a:ext cx="2161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1043" name="Google Shape;1043;p35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2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4" name="Google Shape;1044;p35"/>
            <p:cNvCxnSpPr/>
            <p:nvPr/>
          </p:nvCxnSpPr>
          <p:spPr>
            <a:xfrm>
              <a:off x="6418167" y="400713"/>
              <a:ext cx="0" cy="208500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45" name="Google Shape;1045;p35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5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35"/>
          <p:cNvSpPr/>
          <p:nvPr/>
        </p:nvSpPr>
        <p:spPr>
          <a:xfrm>
            <a:off x="2118931" y="815406"/>
            <a:ext cx="9301200" cy="2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8" name="Google Shape;1048;p35"/>
          <p:cNvCxnSpPr/>
          <p:nvPr/>
        </p:nvCxnSpPr>
        <p:spPr>
          <a:xfrm>
            <a:off x="3993331" y="415571"/>
            <a:ext cx="0" cy="20850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9" name="Google Shape;1049;p35"/>
          <p:cNvSpPr txBox="1"/>
          <p:nvPr/>
        </p:nvSpPr>
        <p:spPr>
          <a:xfrm>
            <a:off x="2204424" y="690800"/>
            <a:ext cx="73680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thập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tiến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0" name="Google Shape;1050;p35"/>
          <p:cNvGrpSpPr/>
          <p:nvPr/>
        </p:nvGrpSpPr>
        <p:grpSpPr>
          <a:xfrm>
            <a:off x="11318136" y="3377331"/>
            <a:ext cx="516600" cy="516600"/>
            <a:chOff x="9932096" y="3429000"/>
            <a:chExt cx="516600" cy="516600"/>
          </a:xfrm>
        </p:grpSpPr>
        <p:sp>
          <p:nvSpPr>
            <p:cNvPr id="1051" name="Google Shape;1051;p35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2" name="Google Shape;1052;p35" descr="Caret Down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3" name="Google Shape;1053;p35"/>
          <p:cNvGrpSpPr/>
          <p:nvPr/>
        </p:nvGrpSpPr>
        <p:grpSpPr>
          <a:xfrm>
            <a:off x="11125569" y="6400164"/>
            <a:ext cx="440400" cy="347100"/>
            <a:chOff x="10932700" y="6355076"/>
            <a:chExt cx="440400" cy="347100"/>
          </a:xfrm>
        </p:grpSpPr>
        <p:sp>
          <p:nvSpPr>
            <p:cNvPr id="1054" name="Google Shape;1054;p35"/>
            <p:cNvSpPr/>
            <p:nvPr/>
          </p:nvSpPr>
          <p:spPr>
            <a:xfrm>
              <a:off x="10979436" y="6355076"/>
              <a:ext cx="347100" cy="3471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5"/>
            <p:cNvSpPr txBox="1"/>
            <p:nvPr/>
          </p:nvSpPr>
          <p:spPr>
            <a:xfrm>
              <a:off x="10932700" y="6390091"/>
              <a:ext cx="44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6" name="Google Shape;1056;p35"/>
          <p:cNvSpPr txBox="1"/>
          <p:nvPr/>
        </p:nvSpPr>
        <p:spPr>
          <a:xfrm>
            <a:off x="1339825" y="1388175"/>
            <a:ext cx="43773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 b="1" dirty="0" err="1"/>
              <a:t>Không</a:t>
            </a:r>
            <a:r>
              <a:rPr lang="en-US" sz="2100" b="1" dirty="0"/>
              <a:t> </a:t>
            </a:r>
            <a:r>
              <a:rPr lang="en-US" sz="2100" b="1" dirty="0" err="1"/>
              <a:t>thể</a:t>
            </a:r>
            <a:r>
              <a:rPr lang="en-US" sz="2100" b="1" dirty="0"/>
              <a:t> </a:t>
            </a:r>
            <a:r>
              <a:rPr lang="en-US" sz="2100" b="1" dirty="0" err="1"/>
              <a:t>kiểm</a:t>
            </a:r>
            <a:r>
              <a:rPr lang="en-US" sz="2100" b="1" dirty="0"/>
              <a:t> </a:t>
            </a:r>
            <a:r>
              <a:rPr lang="en-US" sz="2100" b="1" dirty="0" err="1"/>
              <a:t>soát</a:t>
            </a:r>
            <a:r>
              <a:rPr lang="en-US" sz="2100" b="1" dirty="0"/>
              <a:t> </a:t>
            </a:r>
            <a:r>
              <a:rPr lang="en-US" sz="2100" b="1" dirty="0" err="1"/>
              <a:t>được</a:t>
            </a:r>
            <a:r>
              <a:rPr lang="en-US" sz="2100" b="1" dirty="0"/>
              <a:t> </a:t>
            </a:r>
            <a:r>
              <a:rPr lang="en-US" sz="2100" b="1" dirty="0" err="1"/>
              <a:t>sự</a:t>
            </a:r>
            <a:r>
              <a:rPr lang="en-US" sz="2100" b="1" dirty="0"/>
              <a:t> </a:t>
            </a:r>
            <a:r>
              <a:rPr lang="en-US" sz="2100" b="1" dirty="0" err="1"/>
              <a:t>trùng</a:t>
            </a:r>
            <a:r>
              <a:rPr lang="en-US" sz="2100" b="1" dirty="0"/>
              <a:t> </a:t>
            </a:r>
            <a:r>
              <a:rPr lang="en-US" sz="2100" b="1" dirty="0" err="1"/>
              <a:t>lặp</a:t>
            </a:r>
            <a:r>
              <a:rPr lang="en-US" sz="2100" b="1" dirty="0"/>
              <a:t> </a:t>
            </a:r>
            <a:r>
              <a:rPr lang="en-US" sz="2100" b="1" dirty="0" err="1"/>
              <a:t>giữa</a:t>
            </a:r>
            <a:r>
              <a:rPr lang="en-US" sz="2100" b="1" dirty="0"/>
              <a:t> </a:t>
            </a:r>
            <a:r>
              <a:rPr lang="en-US" sz="2100" b="1" dirty="0" err="1"/>
              <a:t>dữ</a:t>
            </a:r>
            <a:r>
              <a:rPr lang="en-US" sz="2100" b="1" dirty="0"/>
              <a:t> </a:t>
            </a:r>
            <a:r>
              <a:rPr lang="en-US" sz="2100" b="1" dirty="0" err="1"/>
              <a:t>liệu</a:t>
            </a:r>
            <a:r>
              <a:rPr lang="en-US" sz="2100" b="1" dirty="0"/>
              <a:t> </a:t>
            </a:r>
            <a:r>
              <a:rPr lang="en-US" sz="2100" b="1" dirty="0" err="1"/>
              <a:t>đánh</a:t>
            </a:r>
            <a:r>
              <a:rPr lang="en-US" sz="2100" b="1" dirty="0"/>
              <a:t> </a:t>
            </a:r>
            <a:r>
              <a:rPr lang="en-US" sz="2100" b="1" dirty="0" err="1"/>
              <a:t>giá</a:t>
            </a:r>
            <a:r>
              <a:rPr lang="en-US" sz="2100" b="1" dirty="0"/>
              <a:t> </a:t>
            </a:r>
            <a:r>
              <a:rPr lang="en-US" sz="2100" b="1" dirty="0" err="1"/>
              <a:t>của</a:t>
            </a:r>
            <a:r>
              <a:rPr lang="en-US" sz="2100" b="1" dirty="0"/>
              <a:t> </a:t>
            </a:r>
            <a:r>
              <a:rPr lang="en-US" sz="2100" b="1" dirty="0" err="1"/>
              <a:t>nhóm</a:t>
            </a:r>
            <a:r>
              <a:rPr lang="en-US" sz="2100" b="1" dirty="0"/>
              <a:t> </a:t>
            </a:r>
            <a:r>
              <a:rPr lang="en-US" sz="2100" b="1" dirty="0" err="1"/>
              <a:t>với</a:t>
            </a:r>
            <a:r>
              <a:rPr lang="en-US" sz="2100" b="1" dirty="0"/>
              <a:t> </a:t>
            </a:r>
            <a:r>
              <a:rPr lang="en-US" sz="2100" b="1" dirty="0" err="1"/>
              <a:t>dữ</a:t>
            </a:r>
            <a:r>
              <a:rPr lang="en-US" sz="2100" b="1" dirty="0"/>
              <a:t> </a:t>
            </a:r>
            <a:r>
              <a:rPr lang="en-US" sz="2100" b="1" dirty="0" err="1"/>
              <a:t>liệu</a:t>
            </a:r>
            <a:r>
              <a:rPr lang="en-US" sz="2100" b="1" dirty="0"/>
              <a:t> </a:t>
            </a:r>
            <a:r>
              <a:rPr lang="en-US" sz="2100" b="1" dirty="0" err="1"/>
              <a:t>huấn</a:t>
            </a:r>
            <a:r>
              <a:rPr lang="en-US" sz="2100" b="1" dirty="0"/>
              <a:t> </a:t>
            </a:r>
            <a:r>
              <a:rPr lang="en-US" sz="2100" b="1" dirty="0" err="1"/>
              <a:t>luyện</a:t>
            </a:r>
            <a:r>
              <a:rPr lang="en-US" sz="2100" b="1" dirty="0"/>
              <a:t> </a:t>
            </a:r>
            <a:r>
              <a:rPr lang="en-US" sz="2100" b="1" dirty="0" err="1"/>
              <a:t>mà</a:t>
            </a:r>
            <a:r>
              <a:rPr lang="en-US" sz="2100" b="1" dirty="0"/>
              <a:t> </a:t>
            </a:r>
            <a:r>
              <a:rPr lang="en-US" sz="2100" b="1" dirty="0" err="1"/>
              <a:t>các</a:t>
            </a:r>
            <a:r>
              <a:rPr lang="en-US" sz="2100" b="1" dirty="0"/>
              <a:t> </a:t>
            </a:r>
            <a:r>
              <a:rPr lang="en-US" sz="2100" b="1" dirty="0" err="1"/>
              <a:t>bài</a:t>
            </a:r>
            <a:r>
              <a:rPr lang="en-US" sz="2100" b="1" dirty="0"/>
              <a:t> </a:t>
            </a:r>
            <a:r>
              <a:rPr lang="en-US" sz="2100" b="1" dirty="0" err="1"/>
              <a:t>khác</a:t>
            </a:r>
            <a:r>
              <a:rPr lang="en-US" sz="2100" b="1" dirty="0"/>
              <a:t> </a:t>
            </a:r>
            <a:r>
              <a:rPr lang="en-US" sz="2100" b="1" dirty="0" err="1"/>
              <a:t>dùng</a:t>
            </a:r>
            <a:r>
              <a:rPr lang="en-US" sz="2100" b="1" dirty="0"/>
              <a:t>.</a:t>
            </a:r>
            <a:endParaRPr sz="2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7" name="Google Shape;1057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1563" y="3174638"/>
            <a:ext cx="10048875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35"/>
          <p:cNvSpPr txBox="1"/>
          <p:nvPr/>
        </p:nvSpPr>
        <p:spPr>
          <a:xfrm>
            <a:off x="6545475" y="1421400"/>
            <a:ext cx="43773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b="1" dirty="0" err="1">
                <a:solidFill>
                  <a:schemeClr val="dk1"/>
                </a:solidFill>
              </a:rPr>
              <a:t>Kiểm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chứng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được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tính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thực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tế</a:t>
            </a:r>
            <a:r>
              <a:rPr lang="en-US" sz="2100" b="1" dirty="0">
                <a:solidFill>
                  <a:schemeClr val="dk1"/>
                </a:solidFill>
              </a:rPr>
              <a:t>, </a:t>
            </a:r>
            <a:r>
              <a:rPr lang="en-US" sz="2100" b="1" dirty="0" err="1">
                <a:solidFill>
                  <a:schemeClr val="dk1"/>
                </a:solidFill>
              </a:rPr>
              <a:t>sát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ngữ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cảnh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nhóm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hướng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tới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hơn</a:t>
            </a:r>
            <a:r>
              <a:rPr lang="en-US" sz="2100" b="1" dirty="0">
                <a:solidFill>
                  <a:schemeClr val="dk1"/>
                </a:solidFill>
              </a:rPr>
              <a:t> so </a:t>
            </a:r>
            <a:r>
              <a:rPr lang="en-US" sz="2100" b="1" dirty="0" err="1">
                <a:solidFill>
                  <a:schemeClr val="dk1"/>
                </a:solidFill>
              </a:rPr>
              <a:t>với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bộ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dữ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liệu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đánh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giá</a:t>
            </a:r>
            <a:r>
              <a:rPr lang="en-US" sz="2100" b="1" dirty="0">
                <a:solidFill>
                  <a:schemeClr val="dk1"/>
                </a:solidFill>
              </a:rPr>
              <a:t> </a:t>
            </a:r>
            <a:r>
              <a:rPr lang="en-US" sz="2100" b="1" dirty="0" err="1">
                <a:solidFill>
                  <a:schemeClr val="dk1"/>
                </a:solidFill>
              </a:rPr>
              <a:t>trích</a:t>
            </a:r>
            <a:r>
              <a:rPr lang="en-US" sz="2100" b="1" dirty="0">
                <a:solidFill>
                  <a:schemeClr val="dk1"/>
                </a:solidFill>
              </a:rPr>
              <a:t> ra </a:t>
            </a:r>
            <a:r>
              <a:rPr lang="en-US" sz="2100" b="1" dirty="0" err="1">
                <a:solidFill>
                  <a:schemeClr val="dk1"/>
                </a:solidFill>
              </a:rPr>
              <a:t>từ</a:t>
            </a:r>
            <a:r>
              <a:rPr lang="en-US" sz="2100" b="1" dirty="0">
                <a:solidFill>
                  <a:schemeClr val="dk1"/>
                </a:solidFill>
              </a:rPr>
              <a:t> WIDERMAFA.</a:t>
            </a:r>
            <a:endParaRPr sz="2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6"/>
          <p:cNvSpPr/>
          <p:nvPr/>
        </p:nvSpPr>
        <p:spPr>
          <a:xfrm>
            <a:off x="640915" y="457836"/>
            <a:ext cx="10910100" cy="6745200"/>
          </a:xfrm>
          <a:prstGeom prst="roundRect">
            <a:avLst>
              <a:gd name="adj" fmla="val 290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36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36"/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36"/>
          <p:cNvSpPr/>
          <p:nvPr/>
        </p:nvSpPr>
        <p:spPr>
          <a:xfrm>
            <a:off x="1238503" y="85685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36"/>
          <p:cNvSpPr/>
          <p:nvPr/>
        </p:nvSpPr>
        <p:spPr>
          <a:xfrm flipH="1">
            <a:off x="786036" y="85946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8" name="Google Shape;1068;p36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5096" y="83236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36"/>
          <p:cNvSpPr/>
          <p:nvPr/>
        </p:nvSpPr>
        <p:spPr>
          <a:xfrm>
            <a:off x="6316540" y="321015"/>
            <a:ext cx="2527524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0" name="Google Shape;1070;p36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71684" y="430577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36"/>
          <p:cNvSpPr txBox="1"/>
          <p:nvPr/>
        </p:nvSpPr>
        <p:spPr>
          <a:xfrm>
            <a:off x="19955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36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9">
            <a:off x="38294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36"/>
          <p:cNvGrpSpPr/>
          <p:nvPr/>
        </p:nvGrpSpPr>
        <p:grpSpPr>
          <a:xfrm>
            <a:off x="4268742" y="360505"/>
            <a:ext cx="2211834" cy="276999"/>
            <a:chOff x="4306842" y="360505"/>
            <a:chExt cx="2211834" cy="276999"/>
          </a:xfrm>
        </p:grpSpPr>
        <p:sp>
          <p:nvSpPr>
            <p:cNvPr id="1074" name="Google Shape;1074;p36"/>
            <p:cNvSpPr txBox="1"/>
            <p:nvPr/>
          </p:nvSpPr>
          <p:spPr>
            <a:xfrm>
              <a:off x="4306842" y="360505"/>
              <a:ext cx="22118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5" name="Google Shape;1075;p36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6" name="Google Shape;1076;p36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36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36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9" name="Google Shape;1079;p36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0" name="Google Shape;1080;p36"/>
          <p:cNvCxnSpPr/>
          <p:nvPr/>
        </p:nvCxnSpPr>
        <p:spPr>
          <a:xfrm>
            <a:off x="1610826" y="40168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81" name="Google Shape;1081;p36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78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2" name="Google Shape;1082;p36"/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1083" name="Google Shape;1083;p36"/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1084" name="Google Shape;1084;p36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5" name="Google Shape;1085;p36"/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1086" name="Google Shape;1086;p36"/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1087" name="Google Shape;1087;p36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88" name="Google Shape;1088;p36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89" name="Google Shape;1089;p36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36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36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2" name="Google Shape;1092;p36"/>
          <p:cNvCxnSpPr/>
          <p:nvPr/>
        </p:nvCxnSpPr>
        <p:spPr>
          <a:xfrm>
            <a:off x="3993331" y="41557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3" name="Google Shape;1093;p36"/>
          <p:cNvSpPr txBox="1"/>
          <p:nvPr/>
        </p:nvSpPr>
        <p:spPr>
          <a:xfrm>
            <a:off x="2204431" y="682711"/>
            <a:ext cx="61866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thập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tiến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4" name="Google Shape;1094;p36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</p:grpSpPr>
        <p:sp>
          <p:nvSpPr>
            <p:cNvPr id="1095" name="Google Shape;1095;p36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6" name="Google Shape;1096;p36" descr="Caret Down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7" name="Google Shape;1097;p36"/>
          <p:cNvGrpSpPr/>
          <p:nvPr/>
        </p:nvGrpSpPr>
        <p:grpSpPr>
          <a:xfrm>
            <a:off x="10973169" y="6400164"/>
            <a:ext cx="440501" cy="347030"/>
            <a:chOff x="10932700" y="6355076"/>
            <a:chExt cx="440501" cy="347030"/>
          </a:xfrm>
        </p:grpSpPr>
        <p:sp>
          <p:nvSpPr>
            <p:cNvPr id="1098" name="Google Shape;1098;p36"/>
            <p:cNvSpPr/>
            <p:nvPr/>
          </p:nvSpPr>
          <p:spPr>
            <a:xfrm>
              <a:off x="10979436" y="6355076"/>
              <a:ext cx="347030" cy="34703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6"/>
            <p:cNvSpPr txBox="1"/>
            <p:nvPr/>
          </p:nvSpPr>
          <p:spPr>
            <a:xfrm>
              <a:off x="10932700" y="6390091"/>
              <a:ext cx="440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0" name="Google Shape;1100;p36" descr="Ảnh có chứa ảnh, người, tạo dáng, nhiều&#10;&#10;Mô tả được tự động tạ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744375" y="1236300"/>
            <a:ext cx="8703252" cy="49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36"/>
          <p:cNvSpPr txBox="1"/>
          <p:nvPr/>
        </p:nvSpPr>
        <p:spPr>
          <a:xfrm>
            <a:off x="1933325" y="6210400"/>
            <a:ext cx="8325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930 </a:t>
            </a:r>
            <a:r>
              <a:rPr lang="en-US" sz="24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ảnh</a:t>
            </a:r>
            <a:r>
              <a:rPr lang="en-US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- 3522 </a:t>
            </a:r>
            <a:r>
              <a:rPr lang="en-US" sz="24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nhãn</a:t>
            </a:r>
            <a:r>
              <a:rPr lang="en-US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(2914 mask, 608 non-mask)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37"/>
          <p:cNvGrpSpPr/>
          <p:nvPr/>
        </p:nvGrpSpPr>
        <p:grpSpPr>
          <a:xfrm>
            <a:off x="11424816" y="3377331"/>
            <a:ext cx="516600" cy="516600"/>
            <a:chOff x="9932096" y="3429000"/>
            <a:chExt cx="516600" cy="516600"/>
          </a:xfrm>
        </p:grpSpPr>
        <p:sp>
          <p:nvSpPr>
            <p:cNvPr id="1149" name="Google Shape;1149;p37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0" name="Google Shape;1150;p37" descr="Caret Dow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7" name="Google Shape;1157;p37"/>
          <p:cNvGrpSpPr/>
          <p:nvPr/>
        </p:nvGrpSpPr>
        <p:grpSpPr>
          <a:xfrm>
            <a:off x="626351" y="263187"/>
            <a:ext cx="10945013" cy="6940136"/>
            <a:chOff x="640915" y="263047"/>
            <a:chExt cx="10910100" cy="6745200"/>
          </a:xfrm>
        </p:grpSpPr>
        <p:sp>
          <p:nvSpPr>
            <p:cNvPr id="1158" name="Google Shape;1158;p37"/>
            <p:cNvSpPr/>
            <p:nvPr/>
          </p:nvSpPr>
          <p:spPr>
            <a:xfrm>
              <a:off x="640915" y="263047"/>
              <a:ext cx="10910100" cy="6745200"/>
            </a:xfrm>
            <a:prstGeom prst="roundRect">
              <a:avLst>
                <a:gd name="adj" fmla="val 290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787112" y="442701"/>
              <a:ext cx="137100" cy="13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1065847" y="442701"/>
              <a:ext cx="137100" cy="137100"/>
            </a:xfrm>
            <a:prstGeom prst="ellipse">
              <a:avLst/>
            </a:prstGeom>
            <a:solidFill>
              <a:srgbClr val="FFC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1339829" y="442701"/>
              <a:ext cx="137100" cy="137100"/>
            </a:xfrm>
            <a:prstGeom prst="ellipse">
              <a:avLst/>
            </a:prstGeom>
            <a:solidFill>
              <a:srgbClr val="29CE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164" name="Google Shape;1164;p37"/>
          <p:cNvGraphicFramePr/>
          <p:nvPr>
            <p:extLst>
              <p:ext uri="{D42A27DB-BD31-4B8C-83A1-F6EECF244321}">
                <p14:modId xmlns:p14="http://schemas.microsoft.com/office/powerpoint/2010/main" val="2977402831"/>
              </p:ext>
            </p:extLst>
          </p:nvPr>
        </p:nvGraphicFramePr>
        <p:xfrm>
          <a:off x="959605" y="1820798"/>
          <a:ext cx="10298767" cy="3289996"/>
        </p:xfrm>
        <a:graphic>
          <a:graphicData uri="http://schemas.openxmlformats.org/drawingml/2006/table">
            <a:tbl>
              <a:tblPr firstRow="1" bandRow="1">
                <a:noFill/>
                <a:tableStyleId>{DA50C37E-4453-4196-B6D4-664EEF5FBD58}</a:tableStyleId>
              </a:tblPr>
              <a:tblGrid>
                <a:gridCol w="2519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25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0476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100" u="none" strike="noStrike" cap="none" dirty="0"/>
                        <a:t>Mô hình</a:t>
                      </a:r>
                      <a:endParaRPr sz="2100" u="none" strike="noStrike" cap="none" dirty="0"/>
                    </a:p>
                  </a:txBody>
                  <a:tcPr marL="107609" marR="107609" marT="53804" marB="53804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mAP (%)</a:t>
                      </a:r>
                      <a:endParaRPr sz="2100" u="none" strike="noStrike" cap="none"/>
                    </a:p>
                  </a:txBody>
                  <a:tcPr marL="107609" marR="107609" marT="53804" marB="53804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/>
                        <a:t>Precision</a:t>
                      </a:r>
                      <a:endParaRPr sz="2100" u="none" strike="noStrike" cap="none" dirty="0"/>
                    </a:p>
                  </a:txBody>
                  <a:tcPr marL="107609" marR="107609" marT="53804" marB="5380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Recall</a:t>
                      </a:r>
                      <a:endParaRPr sz="2100" u="none" strike="noStrike" cap="none"/>
                    </a:p>
                  </a:txBody>
                  <a:tcPr marL="107609" marR="107609" marT="53804" marB="5380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Mask</a:t>
                      </a:r>
                      <a:endParaRPr sz="2100" b="1" u="none" strike="noStrike" cap="none"/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/>
                        <a:t>Non-mask</a:t>
                      </a:r>
                      <a:endParaRPr sz="2100" b="1" u="none" strike="noStrike" cap="none"/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Mask</a:t>
                      </a:r>
                      <a:endParaRPr sz="2100" b="1" u="none" strike="noStrike" cap="none"/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/>
                        <a:t>Non-mask</a:t>
                      </a:r>
                      <a:endParaRPr sz="2100" b="1" u="none" strike="noStrike" cap="none"/>
                    </a:p>
                  </a:txBody>
                  <a:tcPr marL="125565" marR="125565" marT="62801" marB="628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9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Mobilenetv1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14.14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/>
                        <a:t>0.92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0.85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0.13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0.17</a:t>
                      </a:r>
                      <a:endParaRPr lang="en-US" sz="2100" u="none" strike="noStrike" cap="none" dirty="0"/>
                    </a:p>
                  </a:txBody>
                  <a:tcPr marL="125565" marR="125565" marT="62801" marB="6280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9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Mobilenetv2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1.75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0.85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0.56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0.01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0.03</a:t>
                      </a:r>
                      <a:endParaRPr lang="en-US" sz="2100" u="none" strike="noStrike" cap="none" dirty="0"/>
                    </a:p>
                  </a:txBody>
                  <a:tcPr marL="125565" marR="125565" marT="62801" marB="628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9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YOLOv3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/>
                        <a:t>28.22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 dirty="0"/>
                        <a:t>0.96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 dirty="0"/>
                        <a:t>0.87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0.26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/>
                        <a:t>0.33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9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YOLOv5</a:t>
                      </a:r>
                      <a:endParaRPr sz="2100" b="1" u="none" strike="noStrike" cap="none" dirty="0"/>
                    </a:p>
                  </a:txBody>
                  <a:tcPr marL="125565" marR="125565" marT="62801" marB="62801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41.23</a:t>
                      </a:r>
                      <a:endParaRPr sz="2100" b="1" u="none" strike="noStrike" cap="none" dirty="0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0.96</a:t>
                      </a:r>
                      <a:endParaRPr sz="2100" b="1" u="none" strike="noStrike" cap="none" dirty="0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0.86</a:t>
                      </a:r>
                      <a:endParaRPr sz="2100" u="none" strike="noStrike" cap="none" dirty="0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0.47</a:t>
                      </a:r>
                      <a:endParaRPr sz="2100" b="1" u="none" strike="noStrike" cap="none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 dirty="0"/>
                        <a:t>0.3</a:t>
                      </a:r>
                      <a:r>
                        <a:rPr lang="en-US" sz="2100" b="1" dirty="0"/>
                        <a:t>8</a:t>
                      </a:r>
                      <a:endParaRPr sz="2100" b="1" u="none" strike="noStrike" cap="none" dirty="0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67" name="Google Shape;1167;p37"/>
          <p:cNvSpPr txBox="1"/>
          <p:nvPr/>
        </p:nvSpPr>
        <p:spPr>
          <a:xfrm>
            <a:off x="2026276" y="1325141"/>
            <a:ext cx="805092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đánh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giá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bộ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tế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thập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45D1C-0375-4E7B-926E-0FC1B4BD6F36}"/>
              </a:ext>
            </a:extLst>
          </p:cNvPr>
          <p:cNvSpPr txBox="1"/>
          <p:nvPr/>
        </p:nvSpPr>
        <p:spPr>
          <a:xfrm>
            <a:off x="1499865" y="5299856"/>
            <a:ext cx="900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Vậy YOLOv5 sẽ là mô hình nhóm dùng cho bài toán.</a:t>
            </a:r>
          </a:p>
        </p:txBody>
      </p:sp>
      <p:grpSp>
        <p:nvGrpSpPr>
          <p:cNvPr id="1151" name="Google Shape;1151;p37"/>
          <p:cNvGrpSpPr/>
          <p:nvPr/>
        </p:nvGrpSpPr>
        <p:grpSpPr>
          <a:xfrm>
            <a:off x="11318136" y="3377331"/>
            <a:ext cx="516600" cy="516600"/>
            <a:chOff x="9932096" y="3429000"/>
            <a:chExt cx="516600" cy="5166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152" name="Google Shape;1152;p37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3" name="Google Shape;1153;p37" descr="Caret Dow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1064;p36">
            <a:extLst>
              <a:ext uri="{FF2B5EF4-FFF2-40B4-BE49-F238E27FC236}">
                <a16:creationId xmlns:a16="http://schemas.microsoft.com/office/drawing/2014/main" id="{59D1F98D-40DE-4BFF-8D3A-9B21BE2E7F38}"/>
              </a:ext>
            </a:extLst>
          </p:cNvPr>
          <p:cNvSpPr/>
          <p:nvPr/>
        </p:nvSpPr>
        <p:spPr>
          <a:xfrm>
            <a:off x="626349" y="258381"/>
            <a:ext cx="10939300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1065;p36">
            <a:extLst>
              <a:ext uri="{FF2B5EF4-FFF2-40B4-BE49-F238E27FC236}">
                <a16:creationId xmlns:a16="http://schemas.microsoft.com/office/drawing/2014/main" id="{E114A9DA-1D4B-423F-B9EA-E207C90ACD7A}"/>
              </a:ext>
            </a:extLst>
          </p:cNvPr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1066;p36">
            <a:extLst>
              <a:ext uri="{FF2B5EF4-FFF2-40B4-BE49-F238E27FC236}">
                <a16:creationId xmlns:a16="http://schemas.microsoft.com/office/drawing/2014/main" id="{52FD49B9-3C09-4249-81B7-26BE77A88C45}"/>
              </a:ext>
            </a:extLst>
          </p:cNvPr>
          <p:cNvSpPr/>
          <p:nvPr/>
        </p:nvSpPr>
        <p:spPr>
          <a:xfrm>
            <a:off x="1238503" y="85685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067;p36">
            <a:extLst>
              <a:ext uri="{FF2B5EF4-FFF2-40B4-BE49-F238E27FC236}">
                <a16:creationId xmlns:a16="http://schemas.microsoft.com/office/drawing/2014/main" id="{02EC0A8B-1CAF-48C9-81E4-B4D777E46C4B}"/>
              </a:ext>
            </a:extLst>
          </p:cNvPr>
          <p:cNvSpPr/>
          <p:nvPr/>
        </p:nvSpPr>
        <p:spPr>
          <a:xfrm flipH="1">
            <a:off x="786036" y="85946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1068;p36" descr="Refresh">
            <a:extLst>
              <a:ext uri="{FF2B5EF4-FFF2-40B4-BE49-F238E27FC236}">
                <a16:creationId xmlns:a16="http://schemas.microsoft.com/office/drawing/2014/main" id="{431D62B9-D37F-4E8E-BAB6-BF2CD7A301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5096" y="83236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1069;p36">
            <a:extLst>
              <a:ext uri="{FF2B5EF4-FFF2-40B4-BE49-F238E27FC236}">
                <a16:creationId xmlns:a16="http://schemas.microsoft.com/office/drawing/2014/main" id="{D9FFC6E4-A67F-4EB6-811D-A8C5FCD7579F}"/>
              </a:ext>
            </a:extLst>
          </p:cNvPr>
          <p:cNvSpPr/>
          <p:nvPr/>
        </p:nvSpPr>
        <p:spPr>
          <a:xfrm>
            <a:off x="8674729" y="321015"/>
            <a:ext cx="2527524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1070;p36">
            <a:extLst>
              <a:ext uri="{FF2B5EF4-FFF2-40B4-BE49-F238E27FC236}">
                <a16:creationId xmlns:a16="http://schemas.microsoft.com/office/drawing/2014/main" id="{034DFB45-5310-4A93-A5C4-B3FD80822A48}"/>
              </a:ext>
            </a:extLst>
          </p:cNvPr>
          <p:cNvPicPr preferRelativeResize="0"/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71684" y="430577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1071;p36">
            <a:extLst>
              <a:ext uri="{FF2B5EF4-FFF2-40B4-BE49-F238E27FC236}">
                <a16:creationId xmlns:a16="http://schemas.microsoft.com/office/drawing/2014/main" id="{5FA93E46-6A58-482D-8726-08490F775D79}"/>
              </a:ext>
            </a:extLst>
          </p:cNvPr>
          <p:cNvSpPr txBox="1"/>
          <p:nvPr/>
        </p:nvSpPr>
        <p:spPr>
          <a:xfrm>
            <a:off x="19955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1072;p36" descr="Add">
            <a:extLst>
              <a:ext uri="{FF2B5EF4-FFF2-40B4-BE49-F238E27FC236}">
                <a16:creationId xmlns:a16="http://schemas.microsoft.com/office/drawing/2014/main" id="{C8EDAB7F-B447-4FA9-9803-765DEE9574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699769">
            <a:off x="38294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1073;p36">
            <a:extLst>
              <a:ext uri="{FF2B5EF4-FFF2-40B4-BE49-F238E27FC236}">
                <a16:creationId xmlns:a16="http://schemas.microsoft.com/office/drawing/2014/main" id="{A458911C-C1AC-4A02-864F-A6AEAC99E8FA}"/>
              </a:ext>
            </a:extLst>
          </p:cNvPr>
          <p:cNvGrpSpPr/>
          <p:nvPr/>
        </p:nvGrpSpPr>
        <p:grpSpPr>
          <a:xfrm>
            <a:off x="4268742" y="360505"/>
            <a:ext cx="2211834" cy="276999"/>
            <a:chOff x="4306842" y="360505"/>
            <a:chExt cx="2211834" cy="276999"/>
          </a:xfrm>
        </p:grpSpPr>
        <p:sp>
          <p:nvSpPr>
            <p:cNvPr id="81" name="Google Shape;1074;p36">
              <a:extLst>
                <a:ext uri="{FF2B5EF4-FFF2-40B4-BE49-F238E27FC236}">
                  <a16:creationId xmlns:a16="http://schemas.microsoft.com/office/drawing/2014/main" id="{0A046CCB-1DDC-4685-9CCC-F1701952C3B7}"/>
                </a:ext>
              </a:extLst>
            </p:cNvPr>
            <p:cNvSpPr txBox="1"/>
            <p:nvPr/>
          </p:nvSpPr>
          <p:spPr>
            <a:xfrm>
              <a:off x="4306842" y="360505"/>
              <a:ext cx="22118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" name="Google Shape;1075;p36" descr="Add">
              <a:extLst>
                <a:ext uri="{FF2B5EF4-FFF2-40B4-BE49-F238E27FC236}">
                  <a16:creationId xmlns:a16="http://schemas.microsoft.com/office/drawing/2014/main" id="{B9CAAD29-C65E-4E27-AFA5-4337BB6B373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1076;p36">
            <a:extLst>
              <a:ext uri="{FF2B5EF4-FFF2-40B4-BE49-F238E27FC236}">
                <a16:creationId xmlns:a16="http://schemas.microsoft.com/office/drawing/2014/main" id="{131FB5E6-9DD5-452A-9064-D51BDCFE42CB}"/>
              </a:ext>
            </a:extLst>
          </p:cNvPr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1077;p36">
            <a:extLst>
              <a:ext uri="{FF2B5EF4-FFF2-40B4-BE49-F238E27FC236}">
                <a16:creationId xmlns:a16="http://schemas.microsoft.com/office/drawing/2014/main" id="{57E8CC55-2826-4382-9466-A59C064380BE}"/>
              </a:ext>
            </a:extLst>
          </p:cNvPr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1078;p36">
            <a:extLst>
              <a:ext uri="{FF2B5EF4-FFF2-40B4-BE49-F238E27FC236}">
                <a16:creationId xmlns:a16="http://schemas.microsoft.com/office/drawing/2014/main" id="{D1131DA6-5571-49E6-922D-604C51B1AFCE}"/>
              </a:ext>
            </a:extLst>
          </p:cNvPr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079;p36" descr="Add">
            <a:extLst>
              <a:ext uri="{FF2B5EF4-FFF2-40B4-BE49-F238E27FC236}">
                <a16:creationId xmlns:a16="http://schemas.microsoft.com/office/drawing/2014/main" id="{A979613F-8B6F-4158-BFA8-964C44FD814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1080;p36">
            <a:extLst>
              <a:ext uri="{FF2B5EF4-FFF2-40B4-BE49-F238E27FC236}">
                <a16:creationId xmlns:a16="http://schemas.microsoft.com/office/drawing/2014/main" id="{4B5F0C07-6C78-4ED5-861F-F35948EA84F4}"/>
              </a:ext>
            </a:extLst>
          </p:cNvPr>
          <p:cNvCxnSpPr/>
          <p:nvPr/>
        </p:nvCxnSpPr>
        <p:spPr>
          <a:xfrm>
            <a:off x="1610826" y="40168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8" name="Google Shape;1081;p36" descr="Research">
            <a:extLst>
              <a:ext uri="{FF2B5EF4-FFF2-40B4-BE49-F238E27FC236}">
                <a16:creationId xmlns:a16="http://schemas.microsoft.com/office/drawing/2014/main" id="{E2DC72B3-A509-49FE-8D21-B3502B9CB6A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778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1082;p36">
            <a:extLst>
              <a:ext uri="{FF2B5EF4-FFF2-40B4-BE49-F238E27FC236}">
                <a16:creationId xmlns:a16="http://schemas.microsoft.com/office/drawing/2014/main" id="{9485CA6A-4161-4300-8453-17F9B18CE4DD}"/>
              </a:ext>
            </a:extLst>
          </p:cNvPr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90" name="Google Shape;1083;p36">
              <a:extLst>
                <a:ext uri="{FF2B5EF4-FFF2-40B4-BE49-F238E27FC236}">
                  <a16:creationId xmlns:a16="http://schemas.microsoft.com/office/drawing/2014/main" id="{02AC590D-4E48-4082-AF9A-4CF8DDE7DAC7}"/>
                </a:ext>
              </a:extLst>
            </p:cNvPr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91" name="Google Shape;1084;p36" descr="Add">
              <a:extLst>
                <a:ext uri="{FF2B5EF4-FFF2-40B4-BE49-F238E27FC236}">
                  <a16:creationId xmlns:a16="http://schemas.microsoft.com/office/drawing/2014/main" id="{AB71DFA1-008A-4852-B77A-B546F19A671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1085;p36">
            <a:extLst>
              <a:ext uri="{FF2B5EF4-FFF2-40B4-BE49-F238E27FC236}">
                <a16:creationId xmlns:a16="http://schemas.microsoft.com/office/drawing/2014/main" id="{A032F551-559C-4880-A61B-CF37B1A84467}"/>
              </a:ext>
            </a:extLst>
          </p:cNvPr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93" name="Google Shape;1086;p36">
              <a:extLst>
                <a:ext uri="{FF2B5EF4-FFF2-40B4-BE49-F238E27FC236}">
                  <a16:creationId xmlns:a16="http://schemas.microsoft.com/office/drawing/2014/main" id="{E46C5DAD-B99D-492D-A2B8-FD42B0514C41}"/>
                </a:ext>
              </a:extLst>
            </p:cNvPr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94" name="Google Shape;1087;p36" descr="Add">
              <a:extLst>
                <a:ext uri="{FF2B5EF4-FFF2-40B4-BE49-F238E27FC236}">
                  <a16:creationId xmlns:a16="http://schemas.microsoft.com/office/drawing/2014/main" id="{15B6AF63-F2CF-413B-BDA5-CAAA380C98F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" name="Google Shape;1089;p36" descr="Lightbulb and gear">
            <a:extLst>
              <a:ext uri="{FF2B5EF4-FFF2-40B4-BE49-F238E27FC236}">
                <a16:creationId xmlns:a16="http://schemas.microsoft.com/office/drawing/2014/main" id="{CE0B9F6C-11FD-42AA-9493-BD144443ACD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090;p36" descr="Bar graph with upward trend">
            <a:extLst>
              <a:ext uri="{FF2B5EF4-FFF2-40B4-BE49-F238E27FC236}">
                <a16:creationId xmlns:a16="http://schemas.microsoft.com/office/drawing/2014/main" id="{F16A5E67-0777-4850-A36E-A244BA7E6C0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1091;p36">
            <a:extLst>
              <a:ext uri="{FF2B5EF4-FFF2-40B4-BE49-F238E27FC236}">
                <a16:creationId xmlns:a16="http://schemas.microsoft.com/office/drawing/2014/main" id="{7A8937A8-5845-4FCE-87BA-630B31BED468}"/>
              </a:ext>
            </a:extLst>
          </p:cNvPr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1092;p36">
            <a:extLst>
              <a:ext uri="{FF2B5EF4-FFF2-40B4-BE49-F238E27FC236}">
                <a16:creationId xmlns:a16="http://schemas.microsoft.com/office/drawing/2014/main" id="{C80FE1E0-0D5E-429F-95E3-EE1E55439540}"/>
              </a:ext>
            </a:extLst>
          </p:cNvPr>
          <p:cNvCxnSpPr/>
          <p:nvPr/>
        </p:nvCxnSpPr>
        <p:spPr>
          <a:xfrm>
            <a:off x="3993331" y="41557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93;p36">
            <a:extLst>
              <a:ext uri="{FF2B5EF4-FFF2-40B4-BE49-F238E27FC236}">
                <a16:creationId xmlns:a16="http://schemas.microsoft.com/office/drawing/2014/main" id="{77BB7188-141B-4592-800F-9A30CD9C1F2E}"/>
              </a:ext>
            </a:extLst>
          </p:cNvPr>
          <p:cNvSpPr txBox="1"/>
          <p:nvPr/>
        </p:nvSpPr>
        <p:spPr>
          <a:xfrm>
            <a:off x="2204431" y="682711"/>
            <a:ext cx="61866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sánh, đánh giá mô hình với các </a:t>
            </a:r>
            <a:r>
              <a:rPr lang="en-US" sz="1800">
                <a:solidFill>
                  <a:schemeClr val="dk1"/>
                </a:solidFill>
              </a:rPr>
              <a:t>phương pháp khác.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CD04E-6625-4920-B5F5-7FB236664BF3}"/>
              </a:ext>
            </a:extLst>
          </p:cNvPr>
          <p:cNvSpPr/>
          <p:nvPr/>
        </p:nvSpPr>
        <p:spPr>
          <a:xfrm>
            <a:off x="959605" y="4588042"/>
            <a:ext cx="2489448" cy="522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oogle Shape;1097;p36">
            <a:extLst>
              <a:ext uri="{FF2B5EF4-FFF2-40B4-BE49-F238E27FC236}">
                <a16:creationId xmlns:a16="http://schemas.microsoft.com/office/drawing/2014/main" id="{5F671726-B7B0-4ABD-B63F-2F5C4924915E}"/>
              </a:ext>
            </a:extLst>
          </p:cNvPr>
          <p:cNvGrpSpPr/>
          <p:nvPr/>
        </p:nvGrpSpPr>
        <p:grpSpPr>
          <a:xfrm>
            <a:off x="10973169" y="6400164"/>
            <a:ext cx="440501" cy="347030"/>
            <a:chOff x="10932700" y="6355076"/>
            <a:chExt cx="440501" cy="347030"/>
          </a:xfrm>
        </p:grpSpPr>
        <p:sp>
          <p:nvSpPr>
            <p:cNvPr id="103" name="Google Shape;1098;p36">
              <a:extLst>
                <a:ext uri="{FF2B5EF4-FFF2-40B4-BE49-F238E27FC236}">
                  <a16:creationId xmlns:a16="http://schemas.microsoft.com/office/drawing/2014/main" id="{7DE863AB-D7B7-49F4-B9AA-8FCED6D37704}"/>
                </a:ext>
              </a:extLst>
            </p:cNvPr>
            <p:cNvSpPr/>
            <p:nvPr/>
          </p:nvSpPr>
          <p:spPr>
            <a:xfrm>
              <a:off x="10979436" y="6355076"/>
              <a:ext cx="347030" cy="34703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99;p36">
              <a:extLst>
                <a:ext uri="{FF2B5EF4-FFF2-40B4-BE49-F238E27FC236}">
                  <a16:creationId xmlns:a16="http://schemas.microsoft.com/office/drawing/2014/main" id="{A2A9AB06-FCD3-4FF1-9917-C6036103B391}"/>
                </a:ext>
              </a:extLst>
            </p:cNvPr>
            <p:cNvSpPr txBox="1"/>
            <p:nvPr/>
          </p:nvSpPr>
          <p:spPr>
            <a:xfrm>
              <a:off x="10932700" y="6390091"/>
              <a:ext cx="440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37"/>
          <p:cNvGrpSpPr/>
          <p:nvPr/>
        </p:nvGrpSpPr>
        <p:grpSpPr>
          <a:xfrm>
            <a:off x="11424816" y="3377331"/>
            <a:ext cx="516600" cy="516600"/>
            <a:chOff x="9932096" y="3429000"/>
            <a:chExt cx="516600" cy="516600"/>
          </a:xfrm>
        </p:grpSpPr>
        <p:sp>
          <p:nvSpPr>
            <p:cNvPr id="1149" name="Google Shape;1149;p37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0" name="Google Shape;1150;p37" descr="Caret Dow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7" name="Google Shape;1157;p37"/>
          <p:cNvGrpSpPr/>
          <p:nvPr/>
        </p:nvGrpSpPr>
        <p:grpSpPr>
          <a:xfrm>
            <a:off x="626351" y="263187"/>
            <a:ext cx="10945013" cy="6940136"/>
            <a:chOff x="640915" y="263047"/>
            <a:chExt cx="10910100" cy="6745200"/>
          </a:xfrm>
        </p:grpSpPr>
        <p:sp>
          <p:nvSpPr>
            <p:cNvPr id="1158" name="Google Shape;1158;p37"/>
            <p:cNvSpPr/>
            <p:nvPr/>
          </p:nvSpPr>
          <p:spPr>
            <a:xfrm>
              <a:off x="640915" y="263047"/>
              <a:ext cx="10910100" cy="6745200"/>
            </a:xfrm>
            <a:prstGeom prst="roundRect">
              <a:avLst>
                <a:gd name="adj" fmla="val 290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787112" y="442701"/>
              <a:ext cx="137100" cy="13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1065847" y="442701"/>
              <a:ext cx="137100" cy="137100"/>
            </a:xfrm>
            <a:prstGeom prst="ellipse">
              <a:avLst/>
            </a:prstGeom>
            <a:solidFill>
              <a:srgbClr val="FFC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1339829" y="442701"/>
              <a:ext cx="137100" cy="137100"/>
            </a:xfrm>
            <a:prstGeom prst="ellipse">
              <a:avLst/>
            </a:prstGeom>
            <a:solidFill>
              <a:srgbClr val="29CE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164" name="Google Shape;1164;p37"/>
          <p:cNvGraphicFramePr/>
          <p:nvPr/>
        </p:nvGraphicFramePr>
        <p:xfrm>
          <a:off x="959605" y="1820798"/>
          <a:ext cx="10298767" cy="3289996"/>
        </p:xfrm>
        <a:graphic>
          <a:graphicData uri="http://schemas.openxmlformats.org/drawingml/2006/table">
            <a:tbl>
              <a:tblPr firstRow="1" bandRow="1">
                <a:noFill/>
                <a:tableStyleId>{DA50C37E-4453-4196-B6D4-664EEF5FBD58}</a:tableStyleId>
              </a:tblPr>
              <a:tblGrid>
                <a:gridCol w="2519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25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0476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100" u="none" strike="noStrike" cap="none" dirty="0"/>
                        <a:t>Mô hình</a:t>
                      </a:r>
                      <a:endParaRPr sz="2100" u="none" strike="noStrike" cap="none" dirty="0"/>
                    </a:p>
                  </a:txBody>
                  <a:tcPr marL="107609" marR="107609" marT="53804" marB="53804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mAP (%)</a:t>
                      </a:r>
                      <a:endParaRPr sz="2100" u="none" strike="noStrike" cap="none"/>
                    </a:p>
                  </a:txBody>
                  <a:tcPr marL="107609" marR="107609" marT="53804" marB="53804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/>
                        <a:t>Precision</a:t>
                      </a:r>
                      <a:endParaRPr sz="2100" u="none" strike="noStrike" cap="none" dirty="0"/>
                    </a:p>
                  </a:txBody>
                  <a:tcPr marL="107609" marR="107609" marT="53804" marB="5380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Recall</a:t>
                      </a:r>
                      <a:endParaRPr sz="2100" u="none" strike="noStrike" cap="none"/>
                    </a:p>
                  </a:txBody>
                  <a:tcPr marL="107609" marR="107609" marT="53804" marB="5380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Mask</a:t>
                      </a:r>
                      <a:endParaRPr sz="2100" b="1" u="none" strike="noStrike" cap="none"/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/>
                        <a:t>Non-mask</a:t>
                      </a:r>
                      <a:endParaRPr sz="2100" b="1" u="none" strike="noStrike" cap="none"/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Mask</a:t>
                      </a:r>
                      <a:endParaRPr sz="2100" b="1" u="none" strike="noStrike" cap="none"/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/>
                        <a:t>Non-mask</a:t>
                      </a:r>
                      <a:endParaRPr sz="2100" b="1" u="none" strike="noStrike" cap="none"/>
                    </a:p>
                  </a:txBody>
                  <a:tcPr marL="125565" marR="125565" marT="62801" marB="628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9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Mobilenetv1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14.14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/>
                        <a:t>0.92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0.85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0.13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0.17</a:t>
                      </a:r>
                      <a:endParaRPr lang="en-US" sz="2100" u="none" strike="noStrike" cap="none" dirty="0"/>
                    </a:p>
                  </a:txBody>
                  <a:tcPr marL="125565" marR="125565" marT="62801" marB="6280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9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Mobilenetv2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1.75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0.85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0.56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0.01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0.03</a:t>
                      </a:r>
                      <a:endParaRPr lang="en-US" sz="2100" u="none" strike="noStrike" cap="none" dirty="0"/>
                    </a:p>
                  </a:txBody>
                  <a:tcPr marL="125565" marR="125565" marT="62801" marB="628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9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/>
                        <a:t>YOLOv3</a:t>
                      </a:r>
                    </a:p>
                  </a:txBody>
                  <a:tcPr marL="125565" marR="125565" marT="62801" marB="6280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/>
                        <a:t>28.22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 dirty="0"/>
                        <a:t>0.96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 dirty="0"/>
                        <a:t>0.87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0.26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/>
                        <a:t>0.33</a:t>
                      </a:r>
                    </a:p>
                  </a:txBody>
                  <a:tcPr marL="125565" marR="125565" marT="62801" marB="62801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9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YOLOv5</a:t>
                      </a:r>
                      <a:endParaRPr sz="2100" b="1" u="none" strike="noStrike" cap="none" dirty="0"/>
                    </a:p>
                  </a:txBody>
                  <a:tcPr marL="125565" marR="125565" marT="62801" marB="62801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41.23</a:t>
                      </a:r>
                      <a:endParaRPr sz="2100" b="1" u="none" strike="noStrike" cap="none" dirty="0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0.96</a:t>
                      </a:r>
                      <a:endParaRPr sz="2100" b="1" u="none" strike="noStrike" cap="none" dirty="0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0.86</a:t>
                      </a:r>
                      <a:endParaRPr sz="2100" u="none" strike="noStrike" cap="none" dirty="0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0.47</a:t>
                      </a:r>
                      <a:endParaRPr sz="2100" b="1" u="none" strike="noStrike" cap="none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 dirty="0"/>
                        <a:t>0.3</a:t>
                      </a:r>
                      <a:r>
                        <a:rPr lang="en-US" sz="2100" b="1" dirty="0"/>
                        <a:t>8</a:t>
                      </a:r>
                      <a:endParaRPr sz="2100" b="1" u="none" strike="noStrike" cap="none" dirty="0"/>
                    </a:p>
                  </a:txBody>
                  <a:tcPr marL="125565" marR="125565" marT="62801" marB="62801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67" name="Google Shape;1167;p37"/>
          <p:cNvSpPr txBox="1"/>
          <p:nvPr/>
        </p:nvSpPr>
        <p:spPr>
          <a:xfrm>
            <a:off x="2026276" y="1325141"/>
            <a:ext cx="805092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đánh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giá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bộ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tế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thập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45D1C-0375-4E7B-926E-0FC1B4BD6F36}"/>
              </a:ext>
            </a:extLst>
          </p:cNvPr>
          <p:cNvSpPr txBox="1"/>
          <p:nvPr/>
        </p:nvSpPr>
        <p:spPr>
          <a:xfrm>
            <a:off x="1499865" y="5299856"/>
            <a:ext cx="900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Vậy YOLOv5 sẽ là mô hình nhóm dùng cho bài toán.</a:t>
            </a:r>
          </a:p>
        </p:txBody>
      </p:sp>
      <p:grpSp>
        <p:nvGrpSpPr>
          <p:cNvPr id="1151" name="Google Shape;1151;p37"/>
          <p:cNvGrpSpPr/>
          <p:nvPr/>
        </p:nvGrpSpPr>
        <p:grpSpPr>
          <a:xfrm>
            <a:off x="11318136" y="3377331"/>
            <a:ext cx="516600" cy="516600"/>
            <a:chOff x="9932096" y="3429000"/>
            <a:chExt cx="516600" cy="5166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152" name="Google Shape;1152;p37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3" name="Google Shape;1153;p37" descr="Caret Dow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1064;p36">
            <a:extLst>
              <a:ext uri="{FF2B5EF4-FFF2-40B4-BE49-F238E27FC236}">
                <a16:creationId xmlns:a16="http://schemas.microsoft.com/office/drawing/2014/main" id="{59D1F98D-40DE-4BFF-8D3A-9B21BE2E7F38}"/>
              </a:ext>
            </a:extLst>
          </p:cNvPr>
          <p:cNvSpPr/>
          <p:nvPr/>
        </p:nvSpPr>
        <p:spPr>
          <a:xfrm>
            <a:off x="626349" y="258381"/>
            <a:ext cx="10939300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1065;p36">
            <a:extLst>
              <a:ext uri="{FF2B5EF4-FFF2-40B4-BE49-F238E27FC236}">
                <a16:creationId xmlns:a16="http://schemas.microsoft.com/office/drawing/2014/main" id="{E114A9DA-1D4B-423F-B9EA-E207C90ACD7A}"/>
              </a:ext>
            </a:extLst>
          </p:cNvPr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1066;p36">
            <a:extLst>
              <a:ext uri="{FF2B5EF4-FFF2-40B4-BE49-F238E27FC236}">
                <a16:creationId xmlns:a16="http://schemas.microsoft.com/office/drawing/2014/main" id="{52FD49B9-3C09-4249-81B7-26BE77A88C45}"/>
              </a:ext>
            </a:extLst>
          </p:cNvPr>
          <p:cNvSpPr/>
          <p:nvPr/>
        </p:nvSpPr>
        <p:spPr>
          <a:xfrm>
            <a:off x="1238503" y="85685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067;p36">
            <a:extLst>
              <a:ext uri="{FF2B5EF4-FFF2-40B4-BE49-F238E27FC236}">
                <a16:creationId xmlns:a16="http://schemas.microsoft.com/office/drawing/2014/main" id="{02EC0A8B-1CAF-48C9-81E4-B4D777E46C4B}"/>
              </a:ext>
            </a:extLst>
          </p:cNvPr>
          <p:cNvSpPr/>
          <p:nvPr/>
        </p:nvSpPr>
        <p:spPr>
          <a:xfrm flipH="1">
            <a:off x="786036" y="85946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1068;p36" descr="Refresh">
            <a:extLst>
              <a:ext uri="{FF2B5EF4-FFF2-40B4-BE49-F238E27FC236}">
                <a16:creationId xmlns:a16="http://schemas.microsoft.com/office/drawing/2014/main" id="{431D62B9-D37F-4E8E-BAB6-BF2CD7A301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5096" y="83236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1069;p36">
            <a:extLst>
              <a:ext uri="{FF2B5EF4-FFF2-40B4-BE49-F238E27FC236}">
                <a16:creationId xmlns:a16="http://schemas.microsoft.com/office/drawing/2014/main" id="{D9FFC6E4-A67F-4EB6-811D-A8C5FCD7579F}"/>
              </a:ext>
            </a:extLst>
          </p:cNvPr>
          <p:cNvSpPr/>
          <p:nvPr/>
        </p:nvSpPr>
        <p:spPr>
          <a:xfrm>
            <a:off x="8674729" y="321015"/>
            <a:ext cx="2527524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1070;p36" descr="logo-uit | Tuổi trẻ UIT">
            <a:extLst>
              <a:ext uri="{FF2B5EF4-FFF2-40B4-BE49-F238E27FC236}">
                <a16:creationId xmlns:a16="http://schemas.microsoft.com/office/drawing/2014/main" id="{034DFB45-5310-4A93-A5C4-B3FD80822A4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0578" y="430577"/>
            <a:ext cx="244672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1071;p36">
            <a:extLst>
              <a:ext uri="{FF2B5EF4-FFF2-40B4-BE49-F238E27FC236}">
                <a16:creationId xmlns:a16="http://schemas.microsoft.com/office/drawing/2014/main" id="{5FA93E46-6A58-482D-8726-08490F775D79}"/>
              </a:ext>
            </a:extLst>
          </p:cNvPr>
          <p:cNvSpPr txBox="1"/>
          <p:nvPr/>
        </p:nvSpPr>
        <p:spPr>
          <a:xfrm>
            <a:off x="19955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1072;p36" descr="Add">
            <a:extLst>
              <a:ext uri="{FF2B5EF4-FFF2-40B4-BE49-F238E27FC236}">
                <a16:creationId xmlns:a16="http://schemas.microsoft.com/office/drawing/2014/main" id="{C8EDAB7F-B447-4FA9-9803-765DEE95743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9">
            <a:off x="38294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1073;p36">
            <a:extLst>
              <a:ext uri="{FF2B5EF4-FFF2-40B4-BE49-F238E27FC236}">
                <a16:creationId xmlns:a16="http://schemas.microsoft.com/office/drawing/2014/main" id="{A458911C-C1AC-4A02-864F-A6AEAC99E8FA}"/>
              </a:ext>
            </a:extLst>
          </p:cNvPr>
          <p:cNvGrpSpPr/>
          <p:nvPr/>
        </p:nvGrpSpPr>
        <p:grpSpPr>
          <a:xfrm>
            <a:off x="4268742" y="360505"/>
            <a:ext cx="2211834" cy="276999"/>
            <a:chOff x="4306842" y="360505"/>
            <a:chExt cx="2211834" cy="276999"/>
          </a:xfrm>
        </p:grpSpPr>
        <p:sp>
          <p:nvSpPr>
            <p:cNvPr id="81" name="Google Shape;1074;p36">
              <a:extLst>
                <a:ext uri="{FF2B5EF4-FFF2-40B4-BE49-F238E27FC236}">
                  <a16:creationId xmlns:a16="http://schemas.microsoft.com/office/drawing/2014/main" id="{0A046CCB-1DDC-4685-9CCC-F1701952C3B7}"/>
                </a:ext>
              </a:extLst>
            </p:cNvPr>
            <p:cNvSpPr txBox="1"/>
            <p:nvPr/>
          </p:nvSpPr>
          <p:spPr>
            <a:xfrm>
              <a:off x="4306842" y="360505"/>
              <a:ext cx="22118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" name="Google Shape;1075;p36" descr="Add">
              <a:extLst>
                <a:ext uri="{FF2B5EF4-FFF2-40B4-BE49-F238E27FC236}">
                  <a16:creationId xmlns:a16="http://schemas.microsoft.com/office/drawing/2014/main" id="{B9CAAD29-C65E-4E27-AFA5-4337BB6B373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1076;p36">
            <a:extLst>
              <a:ext uri="{FF2B5EF4-FFF2-40B4-BE49-F238E27FC236}">
                <a16:creationId xmlns:a16="http://schemas.microsoft.com/office/drawing/2014/main" id="{131FB5E6-9DD5-452A-9064-D51BDCFE42CB}"/>
              </a:ext>
            </a:extLst>
          </p:cNvPr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1077;p36">
            <a:extLst>
              <a:ext uri="{FF2B5EF4-FFF2-40B4-BE49-F238E27FC236}">
                <a16:creationId xmlns:a16="http://schemas.microsoft.com/office/drawing/2014/main" id="{57E8CC55-2826-4382-9466-A59C064380BE}"/>
              </a:ext>
            </a:extLst>
          </p:cNvPr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1078;p36">
            <a:extLst>
              <a:ext uri="{FF2B5EF4-FFF2-40B4-BE49-F238E27FC236}">
                <a16:creationId xmlns:a16="http://schemas.microsoft.com/office/drawing/2014/main" id="{D1131DA6-5571-49E6-922D-604C51B1AFCE}"/>
              </a:ext>
            </a:extLst>
          </p:cNvPr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079;p36" descr="Add">
            <a:extLst>
              <a:ext uri="{FF2B5EF4-FFF2-40B4-BE49-F238E27FC236}">
                <a16:creationId xmlns:a16="http://schemas.microsoft.com/office/drawing/2014/main" id="{A979613F-8B6F-4158-BFA8-964C44FD814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1080;p36">
            <a:extLst>
              <a:ext uri="{FF2B5EF4-FFF2-40B4-BE49-F238E27FC236}">
                <a16:creationId xmlns:a16="http://schemas.microsoft.com/office/drawing/2014/main" id="{4B5F0C07-6C78-4ED5-861F-F35948EA84F4}"/>
              </a:ext>
            </a:extLst>
          </p:cNvPr>
          <p:cNvCxnSpPr/>
          <p:nvPr/>
        </p:nvCxnSpPr>
        <p:spPr>
          <a:xfrm>
            <a:off x="1610826" y="40168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8" name="Google Shape;1081;p36" descr="Research">
            <a:extLst>
              <a:ext uri="{FF2B5EF4-FFF2-40B4-BE49-F238E27FC236}">
                <a16:creationId xmlns:a16="http://schemas.microsoft.com/office/drawing/2014/main" id="{E2DC72B3-A509-49FE-8D21-B3502B9CB6A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78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1082;p36">
            <a:extLst>
              <a:ext uri="{FF2B5EF4-FFF2-40B4-BE49-F238E27FC236}">
                <a16:creationId xmlns:a16="http://schemas.microsoft.com/office/drawing/2014/main" id="{9485CA6A-4161-4300-8453-17F9B18CE4DD}"/>
              </a:ext>
            </a:extLst>
          </p:cNvPr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90" name="Google Shape;1083;p36">
              <a:extLst>
                <a:ext uri="{FF2B5EF4-FFF2-40B4-BE49-F238E27FC236}">
                  <a16:creationId xmlns:a16="http://schemas.microsoft.com/office/drawing/2014/main" id="{02AC590D-4E48-4082-AF9A-4CF8DDE7DAC7}"/>
                </a:ext>
              </a:extLst>
            </p:cNvPr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91" name="Google Shape;1084;p36" descr="Add">
              <a:extLst>
                <a:ext uri="{FF2B5EF4-FFF2-40B4-BE49-F238E27FC236}">
                  <a16:creationId xmlns:a16="http://schemas.microsoft.com/office/drawing/2014/main" id="{AB71DFA1-008A-4852-B77A-B546F19A671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1085;p36">
            <a:extLst>
              <a:ext uri="{FF2B5EF4-FFF2-40B4-BE49-F238E27FC236}">
                <a16:creationId xmlns:a16="http://schemas.microsoft.com/office/drawing/2014/main" id="{A032F551-559C-4880-A61B-CF37B1A84467}"/>
              </a:ext>
            </a:extLst>
          </p:cNvPr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93" name="Google Shape;1086;p36">
              <a:extLst>
                <a:ext uri="{FF2B5EF4-FFF2-40B4-BE49-F238E27FC236}">
                  <a16:creationId xmlns:a16="http://schemas.microsoft.com/office/drawing/2014/main" id="{E46C5DAD-B99D-492D-A2B8-FD42B0514C41}"/>
                </a:ext>
              </a:extLst>
            </p:cNvPr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94" name="Google Shape;1087;p36" descr="Add">
              <a:extLst>
                <a:ext uri="{FF2B5EF4-FFF2-40B4-BE49-F238E27FC236}">
                  <a16:creationId xmlns:a16="http://schemas.microsoft.com/office/drawing/2014/main" id="{15B6AF63-F2CF-413B-BDA5-CAAA380C98F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" name="Google Shape;1089;p36" descr="Lightbulb and gear">
            <a:extLst>
              <a:ext uri="{FF2B5EF4-FFF2-40B4-BE49-F238E27FC236}">
                <a16:creationId xmlns:a16="http://schemas.microsoft.com/office/drawing/2014/main" id="{CE0B9F6C-11FD-42AA-9493-BD144443ACD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090;p36" descr="Bar graph with upward trend">
            <a:extLst>
              <a:ext uri="{FF2B5EF4-FFF2-40B4-BE49-F238E27FC236}">
                <a16:creationId xmlns:a16="http://schemas.microsoft.com/office/drawing/2014/main" id="{F16A5E67-0777-4850-A36E-A244BA7E6C0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1091;p36">
            <a:extLst>
              <a:ext uri="{FF2B5EF4-FFF2-40B4-BE49-F238E27FC236}">
                <a16:creationId xmlns:a16="http://schemas.microsoft.com/office/drawing/2014/main" id="{7A8937A8-5845-4FCE-87BA-630B31BED468}"/>
              </a:ext>
            </a:extLst>
          </p:cNvPr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1092;p36">
            <a:extLst>
              <a:ext uri="{FF2B5EF4-FFF2-40B4-BE49-F238E27FC236}">
                <a16:creationId xmlns:a16="http://schemas.microsoft.com/office/drawing/2014/main" id="{C80FE1E0-0D5E-429F-95E3-EE1E55439540}"/>
              </a:ext>
            </a:extLst>
          </p:cNvPr>
          <p:cNvCxnSpPr/>
          <p:nvPr/>
        </p:nvCxnSpPr>
        <p:spPr>
          <a:xfrm>
            <a:off x="3993331" y="41557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93;p36">
            <a:extLst>
              <a:ext uri="{FF2B5EF4-FFF2-40B4-BE49-F238E27FC236}">
                <a16:creationId xmlns:a16="http://schemas.microsoft.com/office/drawing/2014/main" id="{77BB7188-141B-4592-800F-9A30CD9C1F2E}"/>
              </a:ext>
            </a:extLst>
          </p:cNvPr>
          <p:cNvSpPr txBox="1"/>
          <p:nvPr/>
        </p:nvSpPr>
        <p:spPr>
          <a:xfrm>
            <a:off x="2204431" y="682711"/>
            <a:ext cx="61866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sánh, đánh giá mô hình với các </a:t>
            </a:r>
            <a:r>
              <a:rPr lang="en-US" sz="1800">
                <a:solidFill>
                  <a:schemeClr val="dk1"/>
                </a:solidFill>
              </a:rPr>
              <a:t>phương pháp khác.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CD04E-6625-4920-B5F5-7FB236664BF3}"/>
              </a:ext>
            </a:extLst>
          </p:cNvPr>
          <p:cNvSpPr/>
          <p:nvPr/>
        </p:nvSpPr>
        <p:spPr>
          <a:xfrm>
            <a:off x="959605" y="4588042"/>
            <a:ext cx="2489448" cy="522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oogle Shape;1097;p36">
            <a:extLst>
              <a:ext uri="{FF2B5EF4-FFF2-40B4-BE49-F238E27FC236}">
                <a16:creationId xmlns:a16="http://schemas.microsoft.com/office/drawing/2014/main" id="{AB2EDC64-1EAF-4D6A-8A0F-3779293E3E2A}"/>
              </a:ext>
            </a:extLst>
          </p:cNvPr>
          <p:cNvGrpSpPr/>
          <p:nvPr/>
        </p:nvGrpSpPr>
        <p:grpSpPr>
          <a:xfrm>
            <a:off x="10973169" y="6400164"/>
            <a:ext cx="440501" cy="347030"/>
            <a:chOff x="10932700" y="6355076"/>
            <a:chExt cx="440501" cy="347030"/>
          </a:xfrm>
        </p:grpSpPr>
        <p:sp>
          <p:nvSpPr>
            <p:cNvPr id="47" name="Google Shape;1098;p36">
              <a:extLst>
                <a:ext uri="{FF2B5EF4-FFF2-40B4-BE49-F238E27FC236}">
                  <a16:creationId xmlns:a16="http://schemas.microsoft.com/office/drawing/2014/main" id="{87F54ACA-C012-4578-8568-25FE64129396}"/>
                </a:ext>
              </a:extLst>
            </p:cNvPr>
            <p:cNvSpPr/>
            <p:nvPr/>
          </p:nvSpPr>
          <p:spPr>
            <a:xfrm>
              <a:off x="10979436" y="6355076"/>
              <a:ext cx="347030" cy="34703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99;p36">
              <a:extLst>
                <a:ext uri="{FF2B5EF4-FFF2-40B4-BE49-F238E27FC236}">
                  <a16:creationId xmlns:a16="http://schemas.microsoft.com/office/drawing/2014/main" id="{E70B18D7-307E-482C-999D-D7E477524A91}"/>
                </a:ext>
              </a:extLst>
            </p:cNvPr>
            <p:cNvSpPr txBox="1"/>
            <p:nvPr/>
          </p:nvSpPr>
          <p:spPr>
            <a:xfrm>
              <a:off x="10932700" y="6390091"/>
              <a:ext cx="440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5D8752-EEA1-461F-A354-DCB04DA4B5C3}"/>
              </a:ext>
            </a:extLst>
          </p:cNvPr>
          <p:cNvGrpSpPr/>
          <p:nvPr/>
        </p:nvGrpSpPr>
        <p:grpSpPr>
          <a:xfrm>
            <a:off x="573052" y="258386"/>
            <a:ext cx="11052012" cy="6944937"/>
            <a:chOff x="573052" y="258386"/>
            <a:chExt cx="11052012" cy="6944937"/>
          </a:xfrm>
        </p:grpSpPr>
        <p:grpSp>
          <p:nvGrpSpPr>
            <p:cNvPr id="50" name="Google Shape;1157;p37">
              <a:extLst>
                <a:ext uri="{FF2B5EF4-FFF2-40B4-BE49-F238E27FC236}">
                  <a16:creationId xmlns:a16="http://schemas.microsoft.com/office/drawing/2014/main" id="{C3B8F267-6BD9-4BCA-9F7D-12399F2792E5}"/>
                </a:ext>
              </a:extLst>
            </p:cNvPr>
            <p:cNvGrpSpPr/>
            <p:nvPr/>
          </p:nvGrpSpPr>
          <p:grpSpPr>
            <a:xfrm>
              <a:off x="626349" y="258386"/>
              <a:ext cx="10945085" cy="6944937"/>
              <a:chOff x="640913" y="258381"/>
              <a:chExt cx="10910172" cy="6749866"/>
            </a:xfrm>
          </p:grpSpPr>
          <p:sp>
            <p:nvSpPr>
              <p:cNvPr id="53" name="Google Shape;1158;p37">
                <a:extLst>
                  <a:ext uri="{FF2B5EF4-FFF2-40B4-BE49-F238E27FC236}">
                    <a16:creationId xmlns:a16="http://schemas.microsoft.com/office/drawing/2014/main" id="{D6F1C3DE-FD1A-4CA8-A171-E6ED53AF34F4}"/>
                  </a:ext>
                </a:extLst>
              </p:cNvPr>
              <p:cNvSpPr/>
              <p:nvPr/>
            </p:nvSpPr>
            <p:spPr>
              <a:xfrm>
                <a:off x="640915" y="263047"/>
                <a:ext cx="10910100" cy="6745200"/>
              </a:xfrm>
              <a:prstGeom prst="roundRect">
                <a:avLst>
                  <a:gd name="adj" fmla="val 2901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159;p37">
                <a:extLst>
                  <a:ext uri="{FF2B5EF4-FFF2-40B4-BE49-F238E27FC236}">
                    <a16:creationId xmlns:a16="http://schemas.microsoft.com/office/drawing/2014/main" id="{5FD77B95-95A7-4D48-9608-16EE77D266DF}"/>
                  </a:ext>
                </a:extLst>
              </p:cNvPr>
              <p:cNvSpPr/>
              <p:nvPr/>
            </p:nvSpPr>
            <p:spPr>
              <a:xfrm>
                <a:off x="640913" y="258381"/>
                <a:ext cx="10910172" cy="922719"/>
              </a:xfrm>
              <a:custGeom>
                <a:avLst/>
                <a:gdLst/>
                <a:ahLst/>
                <a:cxnLst/>
                <a:rect l="l" t="t" r="r" b="b"/>
                <a:pathLst>
                  <a:path w="10910172" h="922719" extrusionOk="0">
                    <a:moveTo>
                      <a:pt x="195682" y="0"/>
                    </a:moveTo>
                    <a:lnTo>
                      <a:pt x="10714492" y="0"/>
                    </a:lnTo>
                    <a:cubicBezTo>
                      <a:pt x="10822563" y="0"/>
                      <a:pt x="10910172" y="87609"/>
                      <a:pt x="10910172" y="195680"/>
                    </a:cubicBezTo>
                    <a:lnTo>
                      <a:pt x="10910172" y="312828"/>
                    </a:lnTo>
                    <a:lnTo>
                      <a:pt x="10910171" y="312828"/>
                    </a:lnTo>
                    <a:lnTo>
                      <a:pt x="10910171" y="922719"/>
                    </a:lnTo>
                    <a:lnTo>
                      <a:pt x="10910170" y="922719"/>
                    </a:lnTo>
                    <a:lnTo>
                      <a:pt x="10910170" y="413350"/>
                    </a:lnTo>
                    <a:lnTo>
                      <a:pt x="0" y="413350"/>
                    </a:lnTo>
                    <a:lnTo>
                      <a:pt x="0" y="312828"/>
                    </a:lnTo>
                    <a:lnTo>
                      <a:pt x="2" y="312828"/>
                    </a:lnTo>
                    <a:lnTo>
                      <a:pt x="2" y="195680"/>
                    </a:lnTo>
                    <a:cubicBezTo>
                      <a:pt x="2" y="87609"/>
                      <a:pt x="87611" y="0"/>
                      <a:pt x="195682" y="0"/>
                    </a:cubicBezTo>
                    <a:close/>
                  </a:path>
                </a:pathLst>
              </a:custGeom>
              <a:solidFill>
                <a:srgbClr val="C8C5C7"/>
              </a:solidFill>
              <a:ln>
                <a:noFill/>
              </a:ln>
              <a:effectLst>
                <a:outerShdw blurRad="381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160;p37">
                <a:extLst>
                  <a:ext uri="{FF2B5EF4-FFF2-40B4-BE49-F238E27FC236}">
                    <a16:creationId xmlns:a16="http://schemas.microsoft.com/office/drawing/2014/main" id="{D657A964-47F8-4359-A84A-394A72722A93}"/>
                  </a:ext>
                </a:extLst>
              </p:cNvPr>
              <p:cNvSpPr/>
              <p:nvPr/>
            </p:nvSpPr>
            <p:spPr>
              <a:xfrm>
                <a:off x="787112" y="442701"/>
                <a:ext cx="137100" cy="1371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161;p37">
                <a:extLst>
                  <a:ext uri="{FF2B5EF4-FFF2-40B4-BE49-F238E27FC236}">
                    <a16:creationId xmlns:a16="http://schemas.microsoft.com/office/drawing/2014/main" id="{1E0FAD4D-D680-49AC-A4BA-5BE45B18C0E4}"/>
                  </a:ext>
                </a:extLst>
              </p:cNvPr>
              <p:cNvSpPr/>
              <p:nvPr/>
            </p:nvSpPr>
            <p:spPr>
              <a:xfrm>
                <a:off x="1065847" y="442701"/>
                <a:ext cx="137100" cy="137100"/>
              </a:xfrm>
              <a:prstGeom prst="ellipse">
                <a:avLst/>
              </a:prstGeom>
              <a:solidFill>
                <a:srgbClr val="FFC0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162;p37">
                <a:extLst>
                  <a:ext uri="{FF2B5EF4-FFF2-40B4-BE49-F238E27FC236}">
                    <a16:creationId xmlns:a16="http://schemas.microsoft.com/office/drawing/2014/main" id="{D5D847E8-36EC-40E6-9E45-EED1D478BD03}"/>
                  </a:ext>
                </a:extLst>
              </p:cNvPr>
              <p:cNvSpPr/>
              <p:nvPr/>
            </p:nvSpPr>
            <p:spPr>
              <a:xfrm>
                <a:off x="1339829" y="442701"/>
                <a:ext cx="137100" cy="137100"/>
              </a:xfrm>
              <a:prstGeom prst="ellipse">
                <a:avLst/>
              </a:prstGeom>
              <a:solidFill>
                <a:srgbClr val="29CE4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163;p37">
                <a:extLst>
                  <a:ext uri="{FF2B5EF4-FFF2-40B4-BE49-F238E27FC236}">
                    <a16:creationId xmlns:a16="http://schemas.microsoft.com/office/drawing/2014/main" id="{113F1F47-5DE6-4832-A0D2-70619297A395}"/>
                  </a:ext>
                </a:extLst>
              </p:cNvPr>
              <p:cNvSpPr txBox="1"/>
              <p:nvPr/>
            </p:nvSpPr>
            <p:spPr>
              <a:xfrm>
                <a:off x="2122797" y="272925"/>
                <a:ext cx="7946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3F3F3F"/>
                    </a:solidFill>
                  </a:rPr>
                  <a:t>ĐÁNH GIÁ VÀ SO </a:t>
                </a:r>
                <a:r>
                  <a:rPr lang="vi-VN" sz="1800" b="1" dirty="0">
                    <a:solidFill>
                      <a:srgbClr val="3F3F3F"/>
                    </a:solidFill>
                  </a:rPr>
                  <a:t>SÁ</a:t>
                </a:r>
                <a:r>
                  <a:rPr lang="en-US" sz="1800" b="1" dirty="0">
                    <a:solidFill>
                      <a:srgbClr val="3F3F3F"/>
                    </a:solidFill>
                  </a:rPr>
                  <a:t>NH VỚI CÁC PHƯƠNG PHÁP HIỆN NAY</a:t>
                </a:r>
                <a:endParaRPr dirty="0"/>
              </a:p>
            </p:txBody>
          </p:sp>
        </p:grpSp>
        <p:graphicFrame>
          <p:nvGraphicFramePr>
            <p:cNvPr id="51" name="Google Shape;1165;p37">
              <a:extLst>
                <a:ext uri="{FF2B5EF4-FFF2-40B4-BE49-F238E27FC236}">
                  <a16:creationId xmlns:a16="http://schemas.microsoft.com/office/drawing/2014/main" id="{C7FDB67F-5C76-434F-AF59-2FB2C6EAFE9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0968298"/>
                </p:ext>
              </p:extLst>
            </p:nvPr>
          </p:nvGraphicFramePr>
          <p:xfrm>
            <a:off x="633548" y="897942"/>
            <a:ext cx="10917572" cy="4702234"/>
          </p:xfrm>
          <a:graphic>
            <a:graphicData uri="http://schemas.openxmlformats.org/drawingml/2006/table">
              <a:tbl>
                <a:tblPr firstRow="1" bandRow="1">
                  <a:noFill/>
                  <a:tableStyleId>{DA50C37E-4453-4196-B6D4-664EEF5FBD58}</a:tableStyleId>
                </a:tblPr>
                <a:tblGrid>
                  <a:gridCol w="151567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368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0020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9416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5480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95265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952654">
                    <a:extLst>
                      <a:ext uri="{9D8B030D-6E8A-4147-A177-3AD203B41FA5}">
                        <a16:colId xmlns:a16="http://schemas.microsoft.com/office/drawing/2014/main" val="1942564698"/>
                      </a:ext>
                    </a:extLst>
                  </a:gridCol>
                  <a:gridCol w="952654">
                    <a:extLst>
                      <a:ext uri="{9D8B030D-6E8A-4147-A177-3AD203B41FA5}">
                        <a16:colId xmlns:a16="http://schemas.microsoft.com/office/drawing/2014/main" val="1304944013"/>
                      </a:ext>
                    </a:extLst>
                  </a:gridCol>
                  <a:gridCol w="952654">
                    <a:extLst>
                      <a:ext uri="{9D8B030D-6E8A-4147-A177-3AD203B41FA5}">
                        <a16:colId xmlns:a16="http://schemas.microsoft.com/office/drawing/2014/main" val="737868085"/>
                      </a:ext>
                    </a:extLst>
                  </a:gridCol>
                  <a:gridCol w="952654">
                    <a:extLst>
                      <a:ext uri="{9D8B030D-6E8A-4147-A177-3AD203B41FA5}">
                        <a16:colId xmlns:a16="http://schemas.microsoft.com/office/drawing/2014/main" val="854573660"/>
                      </a:ext>
                    </a:extLst>
                  </a:gridCol>
                  <a:gridCol w="952654">
                    <a:extLst>
                      <a:ext uri="{9D8B030D-6E8A-4147-A177-3AD203B41FA5}">
                        <a16:colId xmlns:a16="http://schemas.microsoft.com/office/drawing/2014/main" val="2854485390"/>
                      </a:ext>
                    </a:extLst>
                  </a:gridCol>
                </a:tblGrid>
                <a:tr h="473658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000" u="none" strike="noStrike" cap="none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86168" marR="86168" marT="43084" marB="43084" anchor="ctr"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vi-VN" sz="2000" u="none" strike="noStrike" cap="none" dirty="0">
                            <a:solidFill>
                              <a:schemeClr val="tx1"/>
                            </a:solidFill>
                          </a:rPr>
                          <a:t>BỘ ĐÁNH GIÁ TRÍCH TỪ WIDERMAFA</a:t>
                        </a:r>
                      </a:p>
                    </a:txBody>
                    <a:tcPr marL="86168" marR="86168" marT="43084" marB="4308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C000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500" u="none" strike="noStrike" cap="none" dirty="0"/>
                      </a:p>
                    </a:txBody>
                    <a:tcPr marL="86168" marR="86168" marT="43084" marB="43084"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500" u="none" strike="noStrike" cap="none" dirty="0"/>
                      </a:p>
                    </a:txBody>
                    <a:tcPr marL="86168" marR="86168" marT="43084" marB="43084"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vi-VN" sz="2000" b="1" u="none" strike="noStrike" cap="none" dirty="0">
                            <a:solidFill>
                              <a:schemeClr val="bg1"/>
                            </a:solidFill>
                          </a:rPr>
                          <a:t>BỘ DỮ LIỆU TỰ THU THẬP</a:t>
                        </a:r>
                      </a:p>
                    </a:txBody>
                    <a:tcPr marL="86168" marR="86168" marT="43084" marB="4308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0000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000" u="none" strike="noStrike" cap="none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86168" marR="86168" marT="43084" marB="43084" anchor="ctr">
                      <a:solidFill>
                        <a:srgbClr val="C8C5C7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000" u="none" strike="noStrike" cap="none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86168" marR="86168" marT="43084" marB="43084" anchor="ctr">
                      <a:solidFill>
                        <a:srgbClr val="C8C5C7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000" u="none" strike="noStrike" cap="none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86168" marR="86168" marT="43084" marB="43084" anchor="ctr">
                      <a:solidFill>
                        <a:srgbClr val="C8C5C7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000" u="none" strike="noStrike" cap="none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86168" marR="86168" marT="43084" marB="43084" anchor="ctr">
                      <a:solidFill>
                        <a:srgbClr val="C8C5C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01203632"/>
                    </a:ext>
                  </a:extLst>
                </a:tr>
                <a:tr h="449469">
                  <a:tc row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1400" b="1" u="none" strike="noStrike" cap="none" dirty="0">
                            <a:solidFill>
                              <a:schemeClr val="bg1"/>
                            </a:solidFill>
                          </a:rPr>
                          <a:t>Mô hình/Phương pháp</a:t>
                        </a:r>
                        <a:endParaRPr sz="1400" b="1" u="none" strike="noStrike" cap="none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86168" marR="86168" marT="43084" marB="4308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4472C4"/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 err="1">
                            <a:solidFill>
                              <a:schemeClr val="bg1"/>
                            </a:solidFill>
                          </a:rPr>
                          <a:t>mAP</a:t>
                        </a:r>
                        <a:r>
                          <a:rPr lang="en-US" sz="2000" b="1" u="none" strike="noStrike" cap="none" dirty="0">
                            <a:solidFill>
                              <a:schemeClr val="bg1"/>
                            </a:solidFill>
                          </a:rPr>
                          <a:t> (%)</a:t>
                        </a:r>
                        <a:endParaRPr sz="2000" b="1" u="none" strike="noStrike" cap="none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86168" marR="86168" marT="43084" marB="4308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4472C4"/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>
                            <a:solidFill>
                              <a:schemeClr val="bg1"/>
                            </a:solidFill>
                          </a:rPr>
                          <a:t>Precision</a:t>
                        </a:r>
                        <a:endParaRPr sz="2000" b="1" u="none" strike="noStrike" cap="none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86168" marR="86168" marT="43084" marB="43084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4472C4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>
                            <a:solidFill>
                              <a:schemeClr val="bg1"/>
                            </a:solidFill>
                          </a:rPr>
                          <a:t>Recall</a:t>
                        </a:r>
                        <a:endParaRPr sz="2000" b="1" u="none" strike="noStrike" cap="none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86168" marR="86168" marT="43084" marB="43084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4472C4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row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 err="1">
                            <a:solidFill>
                              <a:schemeClr val="bg1"/>
                            </a:solidFill>
                          </a:rPr>
                          <a:t>mAP</a:t>
                        </a:r>
                        <a:r>
                          <a:rPr lang="en-US" sz="2000" b="1" u="none" strike="noStrike" cap="none" dirty="0">
                            <a:solidFill>
                              <a:schemeClr val="bg1"/>
                            </a:solidFill>
                          </a:rPr>
                          <a:t> (%)</a:t>
                        </a:r>
                        <a:endParaRPr sz="2000" b="1" u="none" strike="noStrike" cap="none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86168" marR="86168" marT="43084" marB="4308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4472C4"/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>
                            <a:solidFill>
                              <a:schemeClr val="bg1"/>
                            </a:solidFill>
                          </a:rPr>
                          <a:t>Precision</a:t>
                        </a:r>
                        <a:endParaRPr sz="2000" b="1" u="none" strike="noStrike" cap="none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86168" marR="86168" marT="43084" marB="43084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4472C4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>
                      <a:solidFill>
                        <a:srgbClr val="4472C4"/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>
                            <a:solidFill>
                              <a:schemeClr val="bg1"/>
                            </a:solidFill>
                          </a:rPr>
                          <a:t>Recall</a:t>
                        </a:r>
                        <a:endParaRPr sz="2000" b="1" u="none" strike="noStrike" cap="none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86168" marR="86168" marT="43084" marB="43084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4472C4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>
                      <a:solidFill>
                        <a:srgbClr val="4472C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9721">
                  <a:tc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/>
                          <a:t>Mask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/>
                          <a:t>Non-mask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/>
                          <a:t>Mask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/>
                          <a:t>Non-mask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/>
                          <a:t>Mask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/>
                          <a:t>Non-mask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/>
                          <a:t>Mask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/>
                          <a:t>Non-mask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54405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dirty="0"/>
                          <a:t>YOLOv5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dirty="0"/>
                          <a:t>84.8</a:t>
                        </a:r>
                        <a:endParaRPr sz="24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u="none" strike="noStrike" cap="none" dirty="0"/>
                          <a:t>0.</a:t>
                        </a:r>
                        <a:r>
                          <a:rPr lang="en-US" sz="2400" b="1" dirty="0"/>
                          <a:t>96</a:t>
                        </a:r>
                        <a:endParaRPr sz="24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u="none" strike="noStrike" cap="none" dirty="0"/>
                          <a:t>0.</a:t>
                        </a:r>
                        <a:r>
                          <a:rPr lang="en-US" sz="2400" b="1" dirty="0"/>
                          <a:t>83</a:t>
                        </a:r>
                        <a:endParaRPr sz="24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u="none" strike="noStrike" cap="none" dirty="0"/>
                          <a:t>0.</a:t>
                        </a:r>
                        <a:r>
                          <a:rPr lang="en-US" sz="2400" b="1" dirty="0"/>
                          <a:t>9</a:t>
                        </a:r>
                        <a:endParaRPr sz="24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u="none" strike="noStrike" cap="none" dirty="0"/>
                          <a:t>0.</a:t>
                        </a:r>
                        <a:r>
                          <a:rPr lang="en-US" sz="2400" b="1" dirty="0"/>
                          <a:t>88</a:t>
                        </a:r>
                        <a:endParaRPr sz="24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dirty="0"/>
                          <a:t>41.23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dirty="0"/>
                          <a:t>0.96</a:t>
                        </a:r>
                        <a:endParaRPr sz="2400" b="1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dirty="0"/>
                          <a:t>0.86</a:t>
                        </a:r>
                        <a:endParaRPr sz="2400" b="1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dirty="0"/>
                          <a:t>0.47</a:t>
                        </a:r>
                        <a:endParaRPr sz="2400" b="1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0.3</a:t>
                        </a:r>
                        <a:r>
                          <a:rPr lang="en-US" sz="2400" b="0" dirty="0"/>
                          <a:t>8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54405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000" b="1" u="none" strike="noStrike" cap="none" dirty="0"/>
                          <a:t>SCI </a:t>
                        </a:r>
                        <a:r>
                          <a:rPr lang="vi-VN" sz="2000" b="0" u="none" strike="noStrike" cap="none" dirty="0"/>
                          <a:t>(1)</a:t>
                        </a:r>
                        <a:endParaRPr sz="2000" b="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44.76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0.71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0.64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0.54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0.62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21.28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0.89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0.7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0.15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0.33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74964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u="none" strike="noStrike" cap="none" dirty="0" err="1"/>
                          <a:t>Insightface</a:t>
                        </a:r>
                        <a:r>
                          <a:rPr lang="vi-VN" sz="2000" b="1" u="none" strike="noStrike" cap="none" dirty="0"/>
                          <a:t> </a:t>
                        </a:r>
                        <a:r>
                          <a:rPr lang="vi-VN" sz="2000" b="0" u="none" strike="noStrike" cap="none" dirty="0"/>
                          <a:t>(2)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72.76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0.76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0.53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0.85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u="none" strike="noStrike" cap="none" dirty="0"/>
                          <a:t>0.88</a:t>
                        </a:r>
                        <a:endParaRPr sz="24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u="none" strike="noStrike" cap="none" dirty="0"/>
                          <a:t>45.61</a:t>
                        </a:r>
                        <a:endParaRPr sz="2400" b="1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0.85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0.28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0.45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u="none" strike="noStrike" cap="none" dirty="0"/>
                          <a:t>0.83</a:t>
                        </a:r>
                        <a:endParaRPr sz="2400" b="1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00FF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74964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000" b="1" u="none" strike="noStrike" cap="none" dirty="0"/>
                          <a:t>Pyimage-</a:t>
                        </a:r>
                        <a:r>
                          <a:rPr lang="en-US" sz="2000" b="1" u="none" strike="noStrike" cap="none" dirty="0"/>
                          <a:t>search</a:t>
                        </a:r>
                        <a:r>
                          <a:rPr lang="vi-VN" sz="2000" b="1" u="none" strike="noStrike" cap="none" dirty="0"/>
                          <a:t> </a:t>
                        </a:r>
                        <a:r>
                          <a:rPr lang="vi-VN" sz="2000" b="0" u="none" strike="noStrike" cap="none" dirty="0"/>
                          <a:t>(3)</a:t>
                        </a:r>
                        <a:endParaRPr sz="2000" b="1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49.04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/>
                          <a:t>0.74</a:t>
                        </a:r>
                        <a:endParaRPr sz="2400" u="none" strike="noStrike" cap="none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0.68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0.56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/>
                          <a:t>0.66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21.69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0.9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0.7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0.16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u="none" strike="noStrike" cap="none" dirty="0"/>
                          <a:t>0.33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454405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000" b="1" u="none" strike="noStrike" cap="none" dirty="0"/>
                          <a:t>Cov </a:t>
                        </a:r>
                        <a:r>
                          <a:rPr lang="vi-VN" sz="2000" b="0" u="none" strike="noStrike" cap="none" dirty="0"/>
                          <a:t>(4)</a:t>
                        </a:r>
                        <a:endParaRPr sz="2000" b="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u="none" strike="noStrike" cap="none" dirty="0"/>
                          <a:t>24.34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u="none" strike="noStrike" cap="none" dirty="0"/>
                          <a:t>0.75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u="none" strike="noStrike" cap="none" dirty="0"/>
                          <a:t>0.48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u="none" strike="noStrike" cap="none" dirty="0"/>
                          <a:t>0.3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u="none" strike="noStrike" cap="none" dirty="0"/>
                          <a:t>0.39</a:t>
                        </a:r>
                        <a:endParaRPr sz="2400" u="none" strike="noStrike" cap="none" dirty="0"/>
                      </a:p>
                    </a:txBody>
                    <a:tcPr marL="103400" marR="103400" marT="51715" marB="51715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b="0" u="none" strike="noStrike" cap="none" dirty="0"/>
                          <a:t>11.36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b="0" u="none" strike="noStrike" cap="none" dirty="0"/>
                          <a:t>0.88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b="0" u="none" strike="noStrike" cap="none" dirty="0"/>
                          <a:t>0.68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b="0" u="none" strike="noStrike" cap="none" dirty="0"/>
                          <a:t>0.06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vi-VN" sz="2400" b="0" u="none" strike="noStrike" cap="none" dirty="0"/>
                          <a:t>0.2</a:t>
                        </a:r>
                        <a:endParaRPr sz="2400" b="0" u="none" strike="noStrike" cap="none" dirty="0"/>
                      </a:p>
                    </a:txBody>
                    <a:tcPr marL="120906" marR="120906" marT="60471" marB="60471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895855685"/>
                    </a:ext>
                  </a:extLst>
                </a:tr>
              </a:tbl>
            </a:graphicData>
          </a:graphic>
        </p:graphicFrame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C1D2620-0CCC-4661-B120-1A5B3C143BEA}"/>
                </a:ext>
              </a:extLst>
            </p:cNvPr>
            <p:cNvSpPr txBox="1"/>
            <p:nvPr/>
          </p:nvSpPr>
          <p:spPr>
            <a:xfrm>
              <a:off x="573052" y="5890036"/>
              <a:ext cx="11052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200" dirty="0"/>
                <a:t>(1) SCI - Student Code-in: </a:t>
              </a:r>
              <a:r>
                <a:rPr lang="en-US" sz="1200" dirty="0">
                  <a:hlinkClick r:id="rId11"/>
                </a:rPr>
                <a:t>https://github.com/chandrikadeb7/Face-Mask-Detection</a:t>
              </a:r>
              <a:r>
                <a:rPr lang="vi-VN" sz="1200" dirty="0"/>
                <a:t>	(4) Cov: </a:t>
              </a:r>
              <a:r>
                <a:rPr lang="en-US" sz="1200" dirty="0">
                  <a:hlinkClick r:id="rId12"/>
                </a:rPr>
                <a:t>https://github.com/JadHADDAD92/covid-mask-detector</a:t>
              </a:r>
              <a:endParaRPr lang="vi-VN" sz="1050" dirty="0"/>
            </a:p>
            <a:p>
              <a:r>
                <a:rPr lang="vi-VN" sz="1200" dirty="0"/>
                <a:t>(2) Insightface</a:t>
              </a:r>
              <a:r>
                <a:rPr lang="vi-VN" sz="1200" dirty="0">
                  <a:solidFill>
                    <a:srgbClr val="0563C1"/>
                  </a:solidFill>
                </a:rPr>
                <a:t>: </a:t>
              </a:r>
              <a:r>
                <a:rPr lang="en-US" sz="1200" u="sng" dirty="0">
                  <a:solidFill>
                    <a:srgbClr val="0563C1"/>
                  </a:solidFill>
                  <a:sym typeface="Arial"/>
                </a:rPr>
                <a:t>https://github.com/deepinsight/insightface/tree/master/RetinaFaceAntiCov</a:t>
              </a:r>
              <a:endParaRPr lang="vi-VN" sz="1200" u="sng" dirty="0">
                <a:solidFill>
                  <a:srgbClr val="0563C1"/>
                </a:solidFill>
              </a:endParaRPr>
            </a:p>
            <a:p>
              <a:r>
                <a:rPr lang="vi-VN" sz="1200" dirty="0"/>
                <a:t>(3) Pyimagesearch: </a:t>
              </a:r>
              <a:r>
                <a:rPr lang="en-US" sz="1200" dirty="0">
                  <a:hlinkClick r:id="rId13"/>
                </a:rPr>
                <a:t>https://www.pyimagesearch.com/2020/05/04/covid-19-face-mask-detector-with-opencv-keras-tensorflow-and-deep-learning/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6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40915" y="263047"/>
            <a:ext cx="10910100" cy="6745200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1239579" y="85574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/>
          <p:nvPr/>
        </p:nvSpPr>
        <p:spPr>
          <a:xfrm flipH="1">
            <a:off x="787112" y="85835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/>
        </p:nvSpPr>
        <p:spPr>
          <a:xfrm>
            <a:off x="1514833" y="319319"/>
            <a:ext cx="2648956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5" descr="logo-uit | Tuổi trẻ UI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9022" y="439609"/>
            <a:ext cx="244672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20336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Tóm tắt báo cáo</a:t>
            </a:r>
            <a:endParaRPr/>
          </a:p>
        </p:txBody>
      </p:sp>
      <p:pic>
        <p:nvPicPr>
          <p:cNvPr id="121" name="Google Shape;121;p15" descr="Ad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699769">
            <a:off x="38675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 descr="Ad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279984" y="406180"/>
            <a:ext cx="210202" cy="21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14;p15">
            <a:extLst>
              <a:ext uri="{FF2B5EF4-FFF2-40B4-BE49-F238E27FC236}">
                <a16:creationId xmlns:a16="http://schemas.microsoft.com/office/drawing/2014/main" id="{A3D99960-7A0B-4B73-B7FF-576E64E6A799}"/>
              </a:ext>
            </a:extLst>
          </p:cNvPr>
          <p:cNvSpPr/>
          <p:nvPr/>
        </p:nvSpPr>
        <p:spPr>
          <a:xfrm>
            <a:off x="640914" y="1178693"/>
            <a:ext cx="10910172" cy="882279"/>
          </a:xfrm>
          <a:prstGeom prst="rect">
            <a:avLst/>
          </a:prstGeom>
          <a:solidFill>
            <a:srgbClr val="E6E4E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2970750" y="1300930"/>
            <a:ext cx="62505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TÓM TẮT BÁO CÁO</a:t>
            </a:r>
            <a:endParaRPr sz="4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BB1532-6C8B-4BD8-8524-6BD2442AAAF3}"/>
              </a:ext>
            </a:extLst>
          </p:cNvPr>
          <p:cNvGrpSpPr/>
          <p:nvPr/>
        </p:nvGrpSpPr>
        <p:grpSpPr>
          <a:xfrm>
            <a:off x="2275214" y="2157957"/>
            <a:ext cx="9275801" cy="1168436"/>
            <a:chOff x="2275214" y="2157957"/>
            <a:chExt cx="9275801" cy="11684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53703C9-CF70-4EF6-B457-750024C05713}"/>
                </a:ext>
              </a:extLst>
            </p:cNvPr>
            <p:cNvSpPr/>
            <p:nvPr/>
          </p:nvSpPr>
          <p:spPr>
            <a:xfrm>
              <a:off x="3846923" y="2157957"/>
              <a:ext cx="7704092" cy="1168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25400" marR="0" lvl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</a:pPr>
              <a:r>
                <a:rPr lang="en-US" sz="3200" b="1" dirty="0" err="1">
                  <a:solidFill>
                    <a:schemeClr val="bg1"/>
                  </a:solidFill>
                </a:rPr>
                <a:t>Tổng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quát</a:t>
              </a:r>
              <a:r>
                <a:rPr lang="en-US" sz="3200" b="1" dirty="0">
                  <a:solidFill>
                    <a:schemeClr val="bg1"/>
                  </a:solidFill>
                </a:rPr>
                <a:t>, </a:t>
              </a:r>
              <a:r>
                <a:rPr lang="en-US" sz="3200" b="1" dirty="0" err="1">
                  <a:solidFill>
                    <a:schemeClr val="bg1"/>
                  </a:solidFill>
                </a:rPr>
                <a:t>giới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thiệu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bài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toán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Graphic 18" descr="Question mark">
              <a:extLst>
                <a:ext uri="{FF2B5EF4-FFF2-40B4-BE49-F238E27FC236}">
                  <a16:creationId xmlns:a16="http://schemas.microsoft.com/office/drawing/2014/main" id="{89B1CD9E-9FDF-4AE6-963F-60E199D7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53054" y="2328530"/>
              <a:ext cx="914400" cy="914400"/>
            </a:xfrm>
            <a:prstGeom prst="rect">
              <a:avLst/>
            </a:prstGeom>
          </p:spPr>
        </p:pic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D75001B9-9229-45D1-B3D5-4193A7D30B5F}"/>
                </a:ext>
              </a:extLst>
            </p:cNvPr>
            <p:cNvSpPr/>
            <p:nvPr/>
          </p:nvSpPr>
          <p:spPr>
            <a:xfrm rot="16200000">
              <a:off x="2524039" y="1945708"/>
              <a:ext cx="1091592" cy="158924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762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7C1E55-2FC8-4A61-8C15-2F782EAA7ABB}"/>
              </a:ext>
            </a:extLst>
          </p:cNvPr>
          <p:cNvGrpSpPr/>
          <p:nvPr/>
        </p:nvGrpSpPr>
        <p:grpSpPr>
          <a:xfrm>
            <a:off x="2275213" y="3322690"/>
            <a:ext cx="9275802" cy="1168436"/>
            <a:chOff x="2275213" y="3322690"/>
            <a:chExt cx="9275802" cy="1168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A28324-F961-44E9-A5CD-820C3773C088}"/>
                </a:ext>
              </a:extLst>
            </p:cNvPr>
            <p:cNvSpPr/>
            <p:nvPr/>
          </p:nvSpPr>
          <p:spPr>
            <a:xfrm>
              <a:off x="3846923" y="3322690"/>
              <a:ext cx="7704092" cy="1168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400" marR="0" lvl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</a:pPr>
              <a:r>
                <a:rPr lang="en-US" sz="3200" b="1" dirty="0" err="1">
                  <a:solidFill>
                    <a:schemeClr val="bg1"/>
                  </a:solidFill>
                </a:rPr>
                <a:t>Các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nghiên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cứu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liên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quan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pic>
          <p:nvPicPr>
            <p:cNvPr id="13" name="Google Shape;170;p17" descr="Research">
              <a:extLst>
                <a:ext uri="{FF2B5EF4-FFF2-40B4-BE49-F238E27FC236}">
                  <a16:creationId xmlns:a16="http://schemas.microsoft.com/office/drawing/2014/main" id="{9590EB27-8B39-4059-890C-47C964AACE3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594136" y="3495568"/>
              <a:ext cx="972138" cy="972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87095992-FDE1-48E3-B23D-A38B6DB77136}"/>
                </a:ext>
              </a:extLst>
            </p:cNvPr>
            <p:cNvSpPr/>
            <p:nvPr/>
          </p:nvSpPr>
          <p:spPr>
            <a:xfrm rot="16200000">
              <a:off x="2524038" y="3110142"/>
              <a:ext cx="1091591" cy="158924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B7DC2C-5ACF-46D2-B344-5942A9ABE8F4}"/>
              </a:ext>
            </a:extLst>
          </p:cNvPr>
          <p:cNvGrpSpPr/>
          <p:nvPr/>
        </p:nvGrpSpPr>
        <p:grpSpPr>
          <a:xfrm>
            <a:off x="2257678" y="4491124"/>
            <a:ext cx="9293334" cy="1140616"/>
            <a:chOff x="2257678" y="4491124"/>
            <a:chExt cx="9293334" cy="11406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A79D8A-708E-46C2-9E99-B194CBC98B45}"/>
                </a:ext>
              </a:extLst>
            </p:cNvPr>
            <p:cNvSpPr/>
            <p:nvPr/>
          </p:nvSpPr>
          <p:spPr>
            <a:xfrm>
              <a:off x="3846921" y="4491124"/>
              <a:ext cx="7704091" cy="11406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400" marR="0" lvl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</a:pPr>
              <a:r>
                <a:rPr lang="en-US" sz="3200" b="1" dirty="0" err="1">
                  <a:solidFill>
                    <a:schemeClr val="bg1"/>
                  </a:solidFill>
                </a:rPr>
                <a:t>Nội</a:t>
              </a:r>
              <a:r>
                <a:rPr lang="en-US" sz="3200" b="1" dirty="0">
                  <a:solidFill>
                    <a:schemeClr val="bg1"/>
                  </a:solidFill>
                </a:rPr>
                <a:t> dung </a:t>
              </a:r>
              <a:r>
                <a:rPr lang="en-US" sz="3200" b="1" dirty="0" err="1">
                  <a:solidFill>
                    <a:schemeClr val="bg1"/>
                  </a:solidFill>
                </a:rPr>
                <a:t>khóa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luận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pic>
          <p:nvPicPr>
            <p:cNvPr id="14" name="Google Shape;171;p17" descr="Lightbulb and gear">
              <a:extLst>
                <a:ext uri="{FF2B5EF4-FFF2-40B4-BE49-F238E27FC236}">
                  <a16:creationId xmlns:a16="http://schemas.microsoft.com/office/drawing/2014/main" id="{F692E4C1-0672-4A54-AF5B-83C3790A0C85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514827" y="4539029"/>
              <a:ext cx="1047424" cy="104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CFF40A20-6B05-409C-A617-5258CD1183ED}"/>
                </a:ext>
              </a:extLst>
            </p:cNvPr>
            <p:cNvSpPr/>
            <p:nvPr/>
          </p:nvSpPr>
          <p:spPr>
            <a:xfrm rot="16200000">
              <a:off x="2519418" y="4264087"/>
              <a:ext cx="1065761" cy="158924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46ED11-6A5E-4826-B5F1-6AEFABFA612D}"/>
              </a:ext>
            </a:extLst>
          </p:cNvPr>
          <p:cNvGrpSpPr/>
          <p:nvPr/>
        </p:nvGrpSpPr>
        <p:grpSpPr>
          <a:xfrm>
            <a:off x="2257678" y="5625883"/>
            <a:ext cx="9293334" cy="1168435"/>
            <a:chOff x="2257678" y="5625883"/>
            <a:chExt cx="9293334" cy="1168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7CE2B2-93C4-4A1E-AD82-B25D19CE638B}"/>
                </a:ext>
              </a:extLst>
            </p:cNvPr>
            <p:cNvSpPr/>
            <p:nvPr/>
          </p:nvSpPr>
          <p:spPr>
            <a:xfrm>
              <a:off x="3846920" y="5625883"/>
              <a:ext cx="7704092" cy="116843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400" marR="0" lvl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</a:pPr>
              <a:r>
                <a:rPr lang="en-US" sz="3200" b="1" dirty="0">
                  <a:solidFill>
                    <a:schemeClr val="bg1"/>
                  </a:solidFill>
                </a:rPr>
                <a:t>Kết </a:t>
              </a:r>
              <a:r>
                <a:rPr lang="en-US" sz="3200" b="1" dirty="0" err="1">
                  <a:solidFill>
                    <a:schemeClr val="bg1"/>
                  </a:solidFill>
                </a:rPr>
                <a:t>quả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và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đánh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giá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pic>
          <p:nvPicPr>
            <p:cNvPr id="15" name="Google Shape;172;p17" descr="Bar graph with upward trend">
              <a:extLst>
                <a:ext uri="{FF2B5EF4-FFF2-40B4-BE49-F238E27FC236}">
                  <a16:creationId xmlns:a16="http://schemas.microsoft.com/office/drawing/2014/main" id="{054A86FB-B23A-4D8F-89E7-9A03ABCC2DE8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3054" y="5743602"/>
              <a:ext cx="970970" cy="970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26B56645-A8A5-446F-9C00-415409A748AA}"/>
                </a:ext>
              </a:extLst>
            </p:cNvPr>
            <p:cNvSpPr/>
            <p:nvPr/>
          </p:nvSpPr>
          <p:spPr>
            <a:xfrm rot="16200000">
              <a:off x="2505801" y="5414490"/>
              <a:ext cx="1092996" cy="158924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oogle Shape;107;p15"/>
          <p:cNvGrpSpPr/>
          <p:nvPr/>
        </p:nvGrpSpPr>
        <p:grpSpPr>
          <a:xfrm>
            <a:off x="812005" y="6367534"/>
            <a:ext cx="440501" cy="347030"/>
            <a:chOff x="10932700" y="6355076"/>
            <a:chExt cx="440501" cy="347030"/>
          </a:xfrm>
        </p:grpSpPr>
        <p:sp>
          <p:nvSpPr>
            <p:cNvPr id="108" name="Google Shape;108;p15"/>
            <p:cNvSpPr/>
            <p:nvPr/>
          </p:nvSpPr>
          <p:spPr>
            <a:xfrm>
              <a:off x="10979436" y="6355076"/>
              <a:ext cx="347030" cy="34703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10932700" y="6390091"/>
              <a:ext cx="440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6DDB934-4A78-4BC1-A1D6-66A4C2EBEB38}"/>
              </a:ext>
            </a:extLst>
          </p:cNvPr>
          <p:cNvGrpSpPr/>
          <p:nvPr/>
        </p:nvGrpSpPr>
        <p:grpSpPr>
          <a:xfrm>
            <a:off x="626351" y="263187"/>
            <a:ext cx="10945013" cy="6940136"/>
            <a:chOff x="626351" y="263187"/>
            <a:chExt cx="10945013" cy="6940136"/>
          </a:xfrm>
        </p:grpSpPr>
        <p:sp>
          <p:nvSpPr>
            <p:cNvPr id="1158" name="Google Shape;1158;p37"/>
            <p:cNvSpPr/>
            <p:nvPr/>
          </p:nvSpPr>
          <p:spPr>
            <a:xfrm>
              <a:off x="626351" y="263187"/>
              <a:ext cx="10945013" cy="6940136"/>
            </a:xfrm>
            <a:prstGeom prst="roundRect">
              <a:avLst>
                <a:gd name="adj" fmla="val 290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7"/>
            <p:cNvSpPr txBox="1"/>
            <p:nvPr/>
          </p:nvSpPr>
          <p:spPr>
            <a:xfrm>
              <a:off x="2070537" y="532862"/>
              <a:ext cx="8050925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KẾT LUẬN</a:t>
              </a:r>
              <a:endParaRPr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97;p36">
              <a:extLst>
                <a:ext uri="{FF2B5EF4-FFF2-40B4-BE49-F238E27FC236}">
                  <a16:creationId xmlns:a16="http://schemas.microsoft.com/office/drawing/2014/main" id="{5F671726-B7B0-4ABD-B63F-2F5C4924915E}"/>
                </a:ext>
              </a:extLst>
            </p:cNvPr>
            <p:cNvGrpSpPr/>
            <p:nvPr/>
          </p:nvGrpSpPr>
          <p:grpSpPr>
            <a:xfrm>
              <a:off x="10973169" y="6400164"/>
              <a:ext cx="440501" cy="347030"/>
              <a:chOff x="10932700" y="6355076"/>
              <a:chExt cx="440501" cy="347030"/>
            </a:xfrm>
          </p:grpSpPr>
          <p:sp>
            <p:nvSpPr>
              <p:cNvPr id="103" name="Google Shape;1098;p36">
                <a:extLst>
                  <a:ext uri="{FF2B5EF4-FFF2-40B4-BE49-F238E27FC236}">
                    <a16:creationId xmlns:a16="http://schemas.microsoft.com/office/drawing/2014/main" id="{7DE863AB-D7B7-49F4-B9AA-8FCED6D37704}"/>
                  </a:ext>
                </a:extLst>
              </p:cNvPr>
              <p:cNvSpPr/>
              <p:nvPr/>
            </p:nvSpPr>
            <p:spPr>
              <a:xfrm>
                <a:off x="10979436" y="6355076"/>
                <a:ext cx="347030" cy="34703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99;p36">
                <a:extLst>
                  <a:ext uri="{FF2B5EF4-FFF2-40B4-BE49-F238E27FC236}">
                    <a16:creationId xmlns:a16="http://schemas.microsoft.com/office/drawing/2014/main" id="{A2A9AB06-FCD3-4FF1-9917-C6036103B391}"/>
                  </a:ext>
                </a:extLst>
              </p:cNvPr>
              <p:cNvSpPr txBox="1"/>
              <p:nvPr/>
            </p:nvSpPr>
            <p:spPr>
              <a:xfrm>
                <a:off x="10932700" y="6390091"/>
                <a:ext cx="44050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-VN" sz="12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16</a:t>
                </a:r>
                <a:endParaRPr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B88DAF-CAE8-4ECD-991D-5C1676CDF90A}"/>
                </a:ext>
              </a:extLst>
            </p:cNvPr>
            <p:cNvSpPr txBox="1"/>
            <p:nvPr/>
          </p:nvSpPr>
          <p:spPr>
            <a:xfrm>
              <a:off x="4423915" y="1583536"/>
              <a:ext cx="49703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sz="2400" dirty="0" err="1"/>
                <a:t>Nghiên</a:t>
              </a:r>
              <a:r>
                <a:rPr lang="en-US" sz="2400" dirty="0"/>
                <a:t> </a:t>
              </a:r>
              <a:r>
                <a:rPr lang="en-US" sz="2400" dirty="0" err="1"/>
                <a:t>cứu</a:t>
              </a:r>
              <a:r>
                <a:rPr lang="en-US" sz="2400" dirty="0"/>
                <a:t>, </a:t>
              </a:r>
              <a:r>
                <a:rPr lang="en-US" sz="2400" dirty="0" err="1"/>
                <a:t>khảo</a:t>
              </a:r>
              <a:r>
                <a:rPr lang="en-US" sz="2400" dirty="0"/>
                <a:t> </a:t>
              </a:r>
              <a:r>
                <a:rPr lang="en-US" sz="2400" dirty="0" err="1"/>
                <a:t>sát</a:t>
              </a:r>
              <a:r>
                <a:rPr lang="en-US" sz="2400" dirty="0"/>
                <a:t> </a:t>
              </a:r>
              <a:r>
                <a:rPr lang="en-US" sz="2400" dirty="0" err="1"/>
                <a:t>bài</a:t>
              </a:r>
              <a:r>
                <a:rPr lang="en-US" sz="2400" dirty="0"/>
                <a:t> </a:t>
              </a:r>
              <a:r>
                <a:rPr lang="en-US" sz="2400" dirty="0" err="1"/>
                <a:t>toán</a:t>
              </a:r>
              <a:r>
                <a:rPr lang="en-US" sz="2400" dirty="0"/>
                <a:t>.</a:t>
              </a:r>
            </a:p>
            <a:p>
              <a:pPr marL="342900" indent="-342900">
                <a:buFontTx/>
                <a:buChar char="-"/>
              </a:pPr>
              <a:r>
                <a:rPr lang="en-US" sz="2400" dirty="0"/>
                <a:t>Thu </a:t>
              </a:r>
              <a:r>
                <a:rPr lang="en-US" sz="2400" dirty="0" err="1"/>
                <a:t>thập</a:t>
              </a:r>
              <a:r>
                <a:rPr lang="en-US" sz="2400" dirty="0"/>
                <a:t> </a:t>
              </a:r>
              <a:r>
                <a:rPr lang="en-US" sz="2400" dirty="0" err="1"/>
                <a:t>dữ</a:t>
              </a:r>
              <a:r>
                <a:rPr lang="en-US" sz="2400" dirty="0"/>
                <a:t> </a:t>
              </a:r>
              <a:r>
                <a:rPr lang="en-US" sz="2400" dirty="0" err="1"/>
                <a:t>liệu</a:t>
              </a:r>
              <a:r>
                <a:rPr lang="en-US" sz="2400" dirty="0"/>
                <a:t>.</a:t>
              </a:r>
            </a:p>
            <a:p>
              <a:pPr marL="342900" indent="-342900">
                <a:buFontTx/>
                <a:buChar char="-"/>
              </a:pPr>
              <a:r>
                <a:rPr lang="en-US" sz="2400" dirty="0" err="1"/>
                <a:t>Huấn</a:t>
              </a:r>
              <a:r>
                <a:rPr lang="en-US" sz="2400" dirty="0"/>
                <a:t> </a:t>
              </a:r>
              <a:r>
                <a:rPr lang="en-US" sz="2400" dirty="0" err="1"/>
                <a:t>luyện</a:t>
              </a:r>
              <a:r>
                <a:rPr lang="en-US" sz="2400" dirty="0"/>
                <a:t> </a:t>
              </a:r>
              <a:r>
                <a:rPr lang="en-US" sz="2400" dirty="0" err="1"/>
                <a:t>mô</a:t>
              </a:r>
              <a:r>
                <a:rPr lang="en-US" sz="2400" dirty="0"/>
                <a:t> </a:t>
              </a:r>
              <a:r>
                <a:rPr lang="en-US" sz="2400" dirty="0" err="1"/>
                <a:t>hình</a:t>
              </a:r>
              <a:r>
                <a:rPr lang="en-US" sz="2400" dirty="0"/>
                <a:t>.</a:t>
              </a:r>
            </a:p>
            <a:p>
              <a:pPr marL="342900" indent="-342900">
                <a:buFontTx/>
                <a:buChar char="-"/>
              </a:pPr>
              <a:r>
                <a:rPr lang="en-US" sz="2400" dirty="0"/>
                <a:t>So </a:t>
              </a:r>
              <a:r>
                <a:rPr lang="en-US" sz="2400" dirty="0" err="1"/>
                <a:t>sánh</a:t>
              </a:r>
              <a:r>
                <a:rPr lang="en-US" sz="2400" dirty="0"/>
                <a:t>,</a:t>
              </a:r>
              <a:r>
                <a:rPr lang="en-US" sz="2400"/>
                <a:t> </a:t>
              </a:r>
              <a:r>
                <a:rPr lang="en-US" sz="2400" dirty="0" err="1"/>
                <a:t>đánh</a:t>
              </a:r>
              <a:r>
                <a:rPr lang="en-US" sz="2400" dirty="0"/>
                <a:t> </a:t>
              </a:r>
              <a:r>
                <a:rPr lang="en-US" sz="2400" dirty="0" err="1"/>
                <a:t>giá</a:t>
              </a:r>
              <a:r>
                <a:rPr lang="en-US" sz="2400" dirty="0"/>
                <a:t>.</a:t>
              </a:r>
              <a:endParaRPr lang="vi-VN" sz="24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770C45-1E6F-4C8B-8EFC-C4BE5AE3BC3C}"/>
              </a:ext>
            </a:extLst>
          </p:cNvPr>
          <p:cNvSpPr txBox="1"/>
          <p:nvPr/>
        </p:nvSpPr>
        <p:spPr>
          <a:xfrm>
            <a:off x="4774897" y="4208763"/>
            <a:ext cx="5736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/>
              <a:t>Hiểu</a:t>
            </a:r>
            <a:r>
              <a:rPr lang="en-US" sz="2400" dirty="0"/>
              <a:t> </a:t>
            </a:r>
            <a:r>
              <a:rPr lang="en-US" sz="2400" dirty="0" err="1"/>
              <a:t>rõ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:</a:t>
            </a:r>
          </a:p>
          <a:p>
            <a:pPr lvl="8"/>
            <a:r>
              <a:rPr lang="en-US" sz="2400" dirty="0"/>
              <a:t>	H</a:t>
            </a:r>
            <a:r>
              <a:rPr lang="vi-VN" sz="2400" dirty="0"/>
              <a:t>ư</a:t>
            </a:r>
            <a:r>
              <a:rPr lang="en-US" sz="2400" dirty="0" err="1"/>
              <a:t>ớng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cận</a:t>
            </a:r>
            <a:r>
              <a:rPr lang="en-US" sz="2400" dirty="0"/>
              <a:t>.</a:t>
            </a:r>
          </a:p>
          <a:p>
            <a:pPr lvl="8"/>
            <a:r>
              <a:rPr lang="en-US" sz="2400" dirty="0"/>
              <a:t>	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.</a:t>
            </a:r>
          </a:p>
          <a:p>
            <a:pPr lvl="8"/>
            <a:r>
              <a:rPr lang="en-US" sz="2400" dirty="0"/>
              <a:t>	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-&gt;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luận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phù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YOLOv5.</a:t>
            </a:r>
            <a:endParaRPr lang="vi-VN" sz="2400" dirty="0"/>
          </a:p>
        </p:txBody>
      </p:sp>
      <p:pic>
        <p:nvPicPr>
          <p:cNvPr id="1026" name="Picture 2" descr="To do list - Free icons">
            <a:extLst>
              <a:ext uri="{FF2B5EF4-FFF2-40B4-BE49-F238E27FC236}">
                <a16:creationId xmlns:a16="http://schemas.microsoft.com/office/drawing/2014/main" id="{A95389DA-45C1-4926-80AA-0AA255DB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75" y="1524590"/>
            <a:ext cx="1904410" cy="19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clusions Icons Images, Stock Photos &amp; Vectors | Shutterstock">
            <a:extLst>
              <a:ext uri="{FF2B5EF4-FFF2-40B4-BE49-F238E27FC236}">
                <a16:creationId xmlns:a16="http://schemas.microsoft.com/office/drawing/2014/main" id="{B7F84361-4DB8-4FD2-A1DB-A47FB79C6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4"/>
          <a:stretch/>
        </p:blipFill>
        <p:spPr bwMode="auto">
          <a:xfrm>
            <a:off x="2246775" y="3966472"/>
            <a:ext cx="2199080" cy="21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82930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6DDB934-4A78-4BC1-A1D6-66A4C2EBEB38}"/>
              </a:ext>
            </a:extLst>
          </p:cNvPr>
          <p:cNvGrpSpPr/>
          <p:nvPr/>
        </p:nvGrpSpPr>
        <p:grpSpPr>
          <a:xfrm>
            <a:off x="626351" y="263187"/>
            <a:ext cx="10945013" cy="6940136"/>
            <a:chOff x="626351" y="263187"/>
            <a:chExt cx="10945013" cy="6940136"/>
          </a:xfrm>
        </p:grpSpPr>
        <p:sp>
          <p:nvSpPr>
            <p:cNvPr id="1158" name="Google Shape;1158;p37"/>
            <p:cNvSpPr/>
            <p:nvPr/>
          </p:nvSpPr>
          <p:spPr>
            <a:xfrm>
              <a:off x="626351" y="263187"/>
              <a:ext cx="10945013" cy="6940136"/>
            </a:xfrm>
            <a:prstGeom prst="roundRect">
              <a:avLst>
                <a:gd name="adj" fmla="val 290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7"/>
            <p:cNvSpPr txBox="1"/>
            <p:nvPr/>
          </p:nvSpPr>
          <p:spPr>
            <a:xfrm>
              <a:off x="2070537" y="532862"/>
              <a:ext cx="8050925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HƯỚNG PHÁT TRIỂN</a:t>
              </a:r>
              <a:endParaRPr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F45D1C-0375-4E7B-926E-0FC1B4BD6F36}"/>
                </a:ext>
              </a:extLst>
            </p:cNvPr>
            <p:cNvSpPr txBox="1"/>
            <p:nvPr/>
          </p:nvSpPr>
          <p:spPr>
            <a:xfrm>
              <a:off x="3875927" y="1899242"/>
              <a:ext cx="5525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dirty="0"/>
                <a:t>Thử nghiệm các hướng tiếp cận khác.</a:t>
              </a:r>
            </a:p>
          </p:txBody>
        </p:sp>
        <p:grpSp>
          <p:nvGrpSpPr>
            <p:cNvPr id="102" name="Google Shape;1097;p36">
              <a:extLst>
                <a:ext uri="{FF2B5EF4-FFF2-40B4-BE49-F238E27FC236}">
                  <a16:creationId xmlns:a16="http://schemas.microsoft.com/office/drawing/2014/main" id="{5F671726-B7B0-4ABD-B63F-2F5C4924915E}"/>
                </a:ext>
              </a:extLst>
            </p:cNvPr>
            <p:cNvGrpSpPr/>
            <p:nvPr/>
          </p:nvGrpSpPr>
          <p:grpSpPr>
            <a:xfrm>
              <a:off x="10973169" y="6400164"/>
              <a:ext cx="440501" cy="347030"/>
              <a:chOff x="10932700" y="6355076"/>
              <a:chExt cx="440501" cy="347030"/>
            </a:xfrm>
          </p:grpSpPr>
          <p:sp>
            <p:nvSpPr>
              <p:cNvPr id="103" name="Google Shape;1098;p36">
                <a:extLst>
                  <a:ext uri="{FF2B5EF4-FFF2-40B4-BE49-F238E27FC236}">
                    <a16:creationId xmlns:a16="http://schemas.microsoft.com/office/drawing/2014/main" id="{7DE863AB-D7B7-49F4-B9AA-8FCED6D37704}"/>
                  </a:ext>
                </a:extLst>
              </p:cNvPr>
              <p:cNvSpPr/>
              <p:nvPr/>
            </p:nvSpPr>
            <p:spPr>
              <a:xfrm>
                <a:off x="10979436" y="6355076"/>
                <a:ext cx="347030" cy="34703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99;p36">
                <a:extLst>
                  <a:ext uri="{FF2B5EF4-FFF2-40B4-BE49-F238E27FC236}">
                    <a16:creationId xmlns:a16="http://schemas.microsoft.com/office/drawing/2014/main" id="{A2A9AB06-FCD3-4FF1-9917-C6036103B391}"/>
                  </a:ext>
                </a:extLst>
              </p:cNvPr>
              <p:cNvSpPr txBox="1"/>
              <p:nvPr/>
            </p:nvSpPr>
            <p:spPr>
              <a:xfrm>
                <a:off x="10932700" y="6390091"/>
                <a:ext cx="44050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-VN" sz="12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16</a:t>
                </a:r>
                <a:endParaRPr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C435016-9768-46F6-B7BA-41508708E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6566" y="5348248"/>
              <a:ext cx="1133124" cy="11331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6048BD-93FA-4211-BF1B-DFFAD3C28E3A}"/>
                </a:ext>
              </a:extLst>
            </p:cNvPr>
            <p:cNvSpPr txBox="1"/>
            <p:nvPr/>
          </p:nvSpPr>
          <p:spPr>
            <a:xfrm>
              <a:off x="3462256" y="2452341"/>
              <a:ext cx="60936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vi-VN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B88DAF-CAE8-4ECD-991D-5C1676CDF90A}"/>
                </a:ext>
              </a:extLst>
            </p:cNvPr>
            <p:cNvSpPr txBox="1"/>
            <p:nvPr/>
          </p:nvSpPr>
          <p:spPr>
            <a:xfrm>
              <a:off x="2875014" y="5708251"/>
              <a:ext cx="49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dirty="0"/>
                <a:t>Nghiên cứu cải thiện hiệu suất.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A4F4F0-A44B-4965-A077-BAD99AA8954C}"/>
                </a:ext>
              </a:extLst>
            </p:cNvPr>
            <p:cNvSpPr txBox="1"/>
            <p:nvPr/>
          </p:nvSpPr>
          <p:spPr>
            <a:xfrm>
              <a:off x="2700619" y="3172521"/>
              <a:ext cx="5432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dirty="0"/>
                <a:t>Đi sâu hơn vào các mô hình hiện tại.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8F57C-BFA2-4330-97AD-B94522C54EBF}"/>
                </a:ext>
              </a:extLst>
            </p:cNvPr>
            <p:cNvSpPr txBox="1"/>
            <p:nvPr/>
          </p:nvSpPr>
          <p:spPr>
            <a:xfrm>
              <a:off x="3369698" y="4416284"/>
              <a:ext cx="6860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dirty="0"/>
                <a:t>Làm phong phú và đa dạng dữ liệu thực tế hơn.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C6FC1B5-89F7-4315-8FD9-31BF64FB3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00619" y="1377197"/>
              <a:ext cx="1133124" cy="1133124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EF08933-4AF6-490D-8D52-AF2B00B34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33128" y="2860134"/>
              <a:ext cx="1085851" cy="1085851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66A3A21-F3AD-49F3-A3CA-5C120981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31540" y="4010090"/>
              <a:ext cx="1338158" cy="1338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76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C90A6D-1921-481C-8579-4E2CC14E5263}"/>
              </a:ext>
            </a:extLst>
          </p:cNvPr>
          <p:cNvGrpSpPr/>
          <p:nvPr/>
        </p:nvGrpSpPr>
        <p:grpSpPr>
          <a:xfrm>
            <a:off x="626351" y="263187"/>
            <a:ext cx="10945013" cy="6940136"/>
            <a:chOff x="626351" y="263187"/>
            <a:chExt cx="10945013" cy="6940136"/>
          </a:xfrm>
        </p:grpSpPr>
        <p:sp>
          <p:nvSpPr>
            <p:cNvPr id="1158" name="Google Shape;1158;p37"/>
            <p:cNvSpPr/>
            <p:nvPr/>
          </p:nvSpPr>
          <p:spPr>
            <a:xfrm>
              <a:off x="626351" y="263187"/>
              <a:ext cx="10945013" cy="6940136"/>
            </a:xfrm>
            <a:prstGeom prst="roundRect">
              <a:avLst>
                <a:gd name="adj" fmla="val 290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7"/>
            <p:cNvSpPr txBox="1"/>
            <p:nvPr/>
          </p:nvSpPr>
          <p:spPr>
            <a:xfrm>
              <a:off x="2070537" y="800907"/>
              <a:ext cx="8050925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HƯỚNG PHÁT TRIỂN</a:t>
              </a:r>
              <a:endParaRPr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F45D1C-0375-4E7B-926E-0FC1B4BD6F36}"/>
                </a:ext>
              </a:extLst>
            </p:cNvPr>
            <p:cNvSpPr txBox="1"/>
            <p:nvPr/>
          </p:nvSpPr>
          <p:spPr>
            <a:xfrm>
              <a:off x="1595122" y="1447107"/>
              <a:ext cx="9001756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vi-VN" sz="2400" dirty="0"/>
                <a:t>Thử nghiệm hướng tiếp cận phát hiện gương mặt và phân loại gương mặt với nhiều mô hình mạng khác nhau.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vi-VN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vi-VN" sz="2400" dirty="0"/>
                <a:t>Thu thập thêm dữ liệu thực tế để có bộ dữ liệu sát với ứng dụng hơn.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vi-VN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vi-VN" sz="2400" dirty="0"/>
                <a:t>Điều chỉnh các siêu tham số trong mô hình mạng YOLOv5 cũng như thử nghiệm các hàm mất mát khác để chọn được bộ siêu tham số phù hợp nhất.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vi-VN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vi-VN" sz="2400" dirty="0"/>
                <a:t>Nghiên cứu thêm các mô hình, phương pháp để có thể cải thiện tốc độ hệ thống nhằm dễ dàng áp dụng vào các ứng dụng thực tiễn khác.</a:t>
              </a:r>
            </a:p>
          </p:txBody>
        </p:sp>
        <p:grpSp>
          <p:nvGrpSpPr>
            <p:cNvPr id="102" name="Google Shape;1097;p36">
              <a:extLst>
                <a:ext uri="{FF2B5EF4-FFF2-40B4-BE49-F238E27FC236}">
                  <a16:creationId xmlns:a16="http://schemas.microsoft.com/office/drawing/2014/main" id="{5F671726-B7B0-4ABD-B63F-2F5C4924915E}"/>
                </a:ext>
              </a:extLst>
            </p:cNvPr>
            <p:cNvGrpSpPr/>
            <p:nvPr/>
          </p:nvGrpSpPr>
          <p:grpSpPr>
            <a:xfrm>
              <a:off x="10973169" y="6400164"/>
              <a:ext cx="440501" cy="347030"/>
              <a:chOff x="10932700" y="6355076"/>
              <a:chExt cx="440501" cy="347030"/>
            </a:xfrm>
          </p:grpSpPr>
          <p:sp>
            <p:nvSpPr>
              <p:cNvPr id="103" name="Google Shape;1098;p36">
                <a:extLst>
                  <a:ext uri="{FF2B5EF4-FFF2-40B4-BE49-F238E27FC236}">
                    <a16:creationId xmlns:a16="http://schemas.microsoft.com/office/drawing/2014/main" id="{7DE863AB-D7B7-49F4-B9AA-8FCED6D37704}"/>
                  </a:ext>
                </a:extLst>
              </p:cNvPr>
              <p:cNvSpPr/>
              <p:nvPr/>
            </p:nvSpPr>
            <p:spPr>
              <a:xfrm>
                <a:off x="10979436" y="6355076"/>
                <a:ext cx="347030" cy="34703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99;p36">
                <a:extLst>
                  <a:ext uri="{FF2B5EF4-FFF2-40B4-BE49-F238E27FC236}">
                    <a16:creationId xmlns:a16="http://schemas.microsoft.com/office/drawing/2014/main" id="{A2A9AB06-FCD3-4FF1-9917-C6036103B391}"/>
                  </a:ext>
                </a:extLst>
              </p:cNvPr>
              <p:cNvSpPr txBox="1"/>
              <p:nvPr/>
            </p:nvSpPr>
            <p:spPr>
              <a:xfrm>
                <a:off x="10932700" y="6390091"/>
                <a:ext cx="44050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-VN" sz="12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16</a:t>
                </a:r>
                <a:endParaRPr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18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44"/>
          <p:cNvPicPr preferRelativeResize="0"/>
          <p:nvPr/>
        </p:nvPicPr>
        <p:blipFill rotWithShape="1">
          <a:blip r:embed="rId4">
            <a:alphaModFix/>
          </a:blip>
          <a:srcRect l="-385" t="461" r="6479" b="48262"/>
          <a:stretch/>
        </p:blipFill>
        <p:spPr>
          <a:xfrm>
            <a:off x="1305126" y="5230616"/>
            <a:ext cx="1099736" cy="1065692"/>
          </a:xfrm>
          <a:custGeom>
            <a:avLst/>
            <a:gdLst/>
            <a:ahLst/>
            <a:cxnLst/>
            <a:rect l="l" t="t" r="r" b="b"/>
            <a:pathLst>
              <a:path w="1524000" h="1485482" extrusionOk="0">
                <a:moveTo>
                  <a:pt x="184796" y="0"/>
                </a:moveTo>
                <a:lnTo>
                  <a:pt x="1339204" y="0"/>
                </a:lnTo>
                <a:lnTo>
                  <a:pt x="1371451" y="6510"/>
                </a:lnTo>
                <a:cubicBezTo>
                  <a:pt x="1461097" y="44428"/>
                  <a:pt x="1524000" y="133195"/>
                  <a:pt x="1524000" y="236654"/>
                </a:cubicBezTo>
                <a:lnTo>
                  <a:pt x="1524000" y="1235710"/>
                </a:lnTo>
                <a:cubicBezTo>
                  <a:pt x="1524000" y="1373655"/>
                  <a:pt x="1412173" y="1485482"/>
                  <a:pt x="1274228" y="1485482"/>
                </a:cubicBezTo>
                <a:lnTo>
                  <a:pt x="249772" y="1485482"/>
                </a:lnTo>
                <a:cubicBezTo>
                  <a:pt x="111827" y="1485482"/>
                  <a:pt x="0" y="1373655"/>
                  <a:pt x="0" y="1235710"/>
                </a:cubicBezTo>
                <a:lnTo>
                  <a:pt x="0" y="236654"/>
                </a:lnTo>
                <a:cubicBezTo>
                  <a:pt x="0" y="133195"/>
                  <a:pt x="62903" y="44428"/>
                  <a:pt x="152550" y="651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07" name="Google Shape;1307;p44"/>
          <p:cNvPicPr preferRelativeResize="0"/>
          <p:nvPr/>
        </p:nvPicPr>
        <p:blipFill rotWithShape="1">
          <a:blip r:embed="rId5">
            <a:alphaModFix/>
          </a:blip>
          <a:srcRect l="38734" t="1609" r="43504" b="80630"/>
          <a:stretch/>
        </p:blipFill>
        <p:spPr>
          <a:xfrm>
            <a:off x="6795796" y="5227993"/>
            <a:ext cx="1054324" cy="1065692"/>
          </a:xfrm>
          <a:custGeom>
            <a:avLst/>
            <a:gdLst/>
            <a:ahLst/>
            <a:cxnLst/>
            <a:rect l="l" t="t" r="r" b="b"/>
            <a:pathLst>
              <a:path w="1524000" h="1485482" extrusionOk="0">
                <a:moveTo>
                  <a:pt x="184796" y="0"/>
                </a:moveTo>
                <a:lnTo>
                  <a:pt x="1339204" y="0"/>
                </a:lnTo>
                <a:lnTo>
                  <a:pt x="1371451" y="6510"/>
                </a:lnTo>
                <a:cubicBezTo>
                  <a:pt x="1461097" y="44428"/>
                  <a:pt x="1524000" y="133195"/>
                  <a:pt x="1524000" y="236654"/>
                </a:cubicBezTo>
                <a:lnTo>
                  <a:pt x="1524000" y="1235710"/>
                </a:lnTo>
                <a:cubicBezTo>
                  <a:pt x="1524000" y="1373655"/>
                  <a:pt x="1412173" y="1485482"/>
                  <a:pt x="1274228" y="1485482"/>
                </a:cubicBezTo>
                <a:lnTo>
                  <a:pt x="249772" y="1485482"/>
                </a:lnTo>
                <a:cubicBezTo>
                  <a:pt x="111827" y="1485482"/>
                  <a:pt x="0" y="1373655"/>
                  <a:pt x="0" y="1235710"/>
                </a:cubicBezTo>
                <a:lnTo>
                  <a:pt x="0" y="236654"/>
                </a:lnTo>
                <a:cubicBezTo>
                  <a:pt x="0" y="133195"/>
                  <a:pt x="62903" y="44428"/>
                  <a:pt x="152550" y="651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08" name="Google Shape;1308;p44"/>
          <p:cNvSpPr txBox="1"/>
          <p:nvPr/>
        </p:nvSpPr>
        <p:spPr>
          <a:xfrm>
            <a:off x="920550" y="406400"/>
            <a:ext cx="10315800" cy="4065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HỆ THỐNG TỰ ĐỘNG KIỂM TRA CHẤP HÀNH BẢO HỘ PHẦN MẶT</a:t>
            </a:r>
            <a:endParaRPr/>
          </a:p>
        </p:txBody>
      </p:sp>
      <p:sp>
        <p:nvSpPr>
          <p:cNvPr id="1309" name="Google Shape;1309;p44"/>
          <p:cNvSpPr txBox="1"/>
          <p:nvPr/>
        </p:nvSpPr>
        <p:spPr>
          <a:xfrm>
            <a:off x="1329775" y="1574800"/>
            <a:ext cx="9741000" cy="28017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XIN CẢM ƠN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</a:rPr>
              <a:t>MỌI NGƯỜI</a:t>
            </a:r>
            <a:endParaRPr sz="54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</a:rPr>
              <a:t>ĐÃ CHÚ Ý LẮNG NGHE</a:t>
            </a:r>
            <a:endParaRPr sz="5400">
              <a:solidFill>
                <a:schemeClr val="lt1"/>
              </a:solidFill>
            </a:endParaRPr>
          </a:p>
        </p:txBody>
      </p:sp>
      <p:cxnSp>
        <p:nvCxnSpPr>
          <p:cNvPr id="1310" name="Google Shape;1310;p44"/>
          <p:cNvCxnSpPr/>
          <p:nvPr/>
        </p:nvCxnSpPr>
        <p:spPr>
          <a:xfrm>
            <a:off x="1056640" y="5092700"/>
            <a:ext cx="10029269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1" name="Google Shape;1311;p44"/>
          <p:cNvSpPr txBox="1"/>
          <p:nvPr/>
        </p:nvSpPr>
        <p:spPr>
          <a:xfrm>
            <a:off x="2568977" y="5250465"/>
            <a:ext cx="282722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GIẢNG PHÚC VINH - 16521548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lang="en-US" sz="1400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16521548@gm.uit.edu.vn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SDT: 0797 156 414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44"/>
          <p:cNvSpPr txBox="1"/>
          <p:nvPr/>
        </p:nvSpPr>
        <p:spPr>
          <a:xfrm>
            <a:off x="8009815" y="5250465"/>
            <a:ext cx="322641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NGUYỄN HỮU THẮNG – 16521102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i="0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lang="en-US" sz="1400" i="0" strike="noStrike" cap="none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16521102@gm.uit.edu.vn</a:t>
            </a:r>
            <a:endParaRPr sz="1400" i="0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SDT: 0909 512 540</a:t>
            </a:r>
            <a:endParaRPr sz="140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44"/>
          <p:cNvSpPr txBox="1"/>
          <p:nvPr/>
        </p:nvSpPr>
        <p:spPr>
          <a:xfrm>
            <a:off x="1121331" y="4784923"/>
            <a:ext cx="17827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ÔNG TIN NHÓM: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4" name="Google Shape;1314;p44"/>
          <p:cNvCxnSpPr/>
          <p:nvPr/>
        </p:nvCxnSpPr>
        <p:spPr>
          <a:xfrm>
            <a:off x="6435724" y="5472691"/>
            <a:ext cx="0" cy="608069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640913" y="262275"/>
            <a:ext cx="10910100" cy="6745200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17"/>
          <p:cNvGrpSpPr/>
          <p:nvPr/>
        </p:nvGrpSpPr>
        <p:grpSpPr>
          <a:xfrm>
            <a:off x="10932700" y="6355076"/>
            <a:ext cx="440400" cy="347100"/>
            <a:chOff x="10932700" y="6355076"/>
            <a:chExt cx="440400" cy="347100"/>
          </a:xfrm>
        </p:grpSpPr>
        <p:sp>
          <p:nvSpPr>
            <p:cNvPr id="143" name="Google Shape;143;p17"/>
            <p:cNvSpPr/>
            <p:nvPr/>
          </p:nvSpPr>
          <p:spPr>
            <a:xfrm>
              <a:off x="10979436" y="6355076"/>
              <a:ext cx="347100" cy="3471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10932700" y="6390091"/>
              <a:ext cx="44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7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640913" y="736600"/>
            <a:ext cx="10910100" cy="444600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239579" y="855744"/>
            <a:ext cx="200323" cy="209451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 flipH="1">
            <a:off x="787299" y="858353"/>
            <a:ext cx="200323" cy="209451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7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1514833" y="319319"/>
            <a:ext cx="2652397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0128" y="439609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2033647" y="394732"/>
            <a:ext cx="238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7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5">
            <a:off x="38675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7"/>
          <p:cNvGrpSpPr/>
          <p:nvPr/>
        </p:nvGrpSpPr>
        <p:grpSpPr>
          <a:xfrm>
            <a:off x="4359787" y="360505"/>
            <a:ext cx="2158800" cy="276900"/>
            <a:chOff x="4359787" y="360505"/>
            <a:chExt cx="2158800" cy="276900"/>
          </a:xfrm>
        </p:grpSpPr>
        <p:sp>
          <p:nvSpPr>
            <p:cNvPr id="155" name="Google Shape;155;p17"/>
            <p:cNvSpPr txBox="1"/>
            <p:nvPr/>
          </p:nvSpPr>
          <p:spPr>
            <a:xfrm>
              <a:off x="4359787" y="360505"/>
              <a:ext cx="215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" name="Google Shape;156;p17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2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17"/>
            <p:cNvCxnSpPr/>
            <p:nvPr/>
          </p:nvCxnSpPr>
          <p:spPr>
            <a:xfrm>
              <a:off x="6418167" y="400713"/>
              <a:ext cx="0" cy="208500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8" name="Google Shape;158;p17"/>
          <p:cNvGrpSpPr/>
          <p:nvPr/>
        </p:nvGrpSpPr>
        <p:grpSpPr>
          <a:xfrm>
            <a:off x="6714673" y="364278"/>
            <a:ext cx="2189700" cy="276900"/>
            <a:chOff x="4329111" y="360505"/>
            <a:chExt cx="2189700" cy="276900"/>
          </a:xfrm>
        </p:grpSpPr>
        <p:sp>
          <p:nvSpPr>
            <p:cNvPr id="159" name="Google Shape;159;p17"/>
            <p:cNvSpPr txBox="1"/>
            <p:nvPr/>
          </p:nvSpPr>
          <p:spPr>
            <a:xfrm>
              <a:off x="4329111" y="360505"/>
              <a:ext cx="2189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160" name="Google Shape;160;p17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2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1" name="Google Shape;161;p17"/>
            <p:cNvCxnSpPr/>
            <p:nvPr/>
          </p:nvCxnSpPr>
          <p:spPr>
            <a:xfrm>
              <a:off x="6335617" y="400713"/>
              <a:ext cx="0" cy="208500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17"/>
          <p:cNvGrpSpPr/>
          <p:nvPr/>
        </p:nvGrpSpPr>
        <p:grpSpPr>
          <a:xfrm>
            <a:off x="9026310" y="368481"/>
            <a:ext cx="2161800" cy="276900"/>
            <a:chOff x="4356739" y="360505"/>
            <a:chExt cx="2161800" cy="276900"/>
          </a:xfrm>
        </p:grpSpPr>
        <p:sp>
          <p:nvSpPr>
            <p:cNvPr id="163" name="Google Shape;163;p17"/>
            <p:cNvSpPr txBox="1"/>
            <p:nvPr/>
          </p:nvSpPr>
          <p:spPr>
            <a:xfrm>
              <a:off x="4356739" y="360505"/>
              <a:ext cx="2161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164" name="Google Shape;164;p17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2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5" name="Google Shape;165;p17"/>
            <p:cNvCxnSpPr/>
            <p:nvPr/>
          </p:nvCxnSpPr>
          <p:spPr>
            <a:xfrm>
              <a:off x="6418167" y="400713"/>
              <a:ext cx="0" cy="208500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6" name="Google Shape;166;p17"/>
          <p:cNvSpPr/>
          <p:nvPr/>
        </p:nvSpPr>
        <p:spPr>
          <a:xfrm>
            <a:off x="787112" y="442701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1065847" y="442701"/>
            <a:ext cx="137100" cy="13710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1339829" y="442701"/>
            <a:ext cx="137100" cy="13710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7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92535" y="385020"/>
            <a:ext cx="243854" cy="24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/>
          <p:nvPr/>
        </p:nvSpPr>
        <p:spPr>
          <a:xfrm>
            <a:off x="2118931" y="815406"/>
            <a:ext cx="9301200" cy="2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7"/>
          <p:cNvGrpSpPr/>
          <p:nvPr/>
        </p:nvGrpSpPr>
        <p:grpSpPr>
          <a:xfrm>
            <a:off x="11424816" y="3377331"/>
            <a:ext cx="516600" cy="516600"/>
            <a:chOff x="9932096" y="3429000"/>
            <a:chExt cx="516600" cy="516600"/>
          </a:xfrm>
        </p:grpSpPr>
        <p:sp>
          <p:nvSpPr>
            <p:cNvPr id="175" name="Google Shape;175;p17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6" name="Google Shape;176;p17" descr="Caret Down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17"/>
          <p:cNvGrpSpPr/>
          <p:nvPr/>
        </p:nvGrpSpPr>
        <p:grpSpPr>
          <a:xfrm>
            <a:off x="11318136" y="3377331"/>
            <a:ext cx="516600" cy="516600"/>
            <a:chOff x="9932096" y="3429000"/>
            <a:chExt cx="516600" cy="5166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78" name="Google Shape;178;p17"/>
            <p:cNvSpPr/>
            <p:nvPr/>
          </p:nvSpPr>
          <p:spPr>
            <a:xfrm>
              <a:off x="9932096" y="3429000"/>
              <a:ext cx="516600" cy="5166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" name="Google Shape;179;p17" descr="Caret Down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17"/>
          <p:cNvSpPr txBox="1"/>
          <p:nvPr/>
        </p:nvSpPr>
        <p:spPr>
          <a:xfrm>
            <a:off x="3846925" y="1320000"/>
            <a:ext cx="4498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GIỚI THIỆU BÀI TOÁN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23775" y="4379450"/>
            <a:ext cx="3255949" cy="183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88925" y="1977000"/>
            <a:ext cx="4969948" cy="18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18575" y="4379450"/>
            <a:ext cx="3255949" cy="183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98487" y="1966212"/>
            <a:ext cx="3255938" cy="183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/>
        </p:nvSpPr>
        <p:spPr>
          <a:xfrm>
            <a:off x="1598475" y="3797950"/>
            <a:ext cx="2243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PHÒNG LAB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5788925" y="3797950"/>
            <a:ext cx="2243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BỆNH VIỆN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2223775" y="6214625"/>
            <a:ext cx="2243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SÂN BAY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6518575" y="6214625"/>
            <a:ext cx="2243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VĂN PHÒNG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/>
          <p:nvPr/>
        </p:nvSpPr>
        <p:spPr>
          <a:xfrm>
            <a:off x="640915" y="263047"/>
            <a:ext cx="10910170" cy="6745266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18"/>
          <p:cNvGrpSpPr/>
          <p:nvPr/>
        </p:nvGrpSpPr>
        <p:grpSpPr>
          <a:xfrm>
            <a:off x="10932700" y="6355076"/>
            <a:ext cx="440501" cy="347030"/>
            <a:chOff x="10932700" y="6355076"/>
            <a:chExt cx="440501" cy="347030"/>
          </a:xfrm>
        </p:grpSpPr>
        <p:sp>
          <p:nvSpPr>
            <p:cNvPr id="195" name="Google Shape;195;p18"/>
            <p:cNvSpPr/>
            <p:nvPr/>
          </p:nvSpPr>
          <p:spPr>
            <a:xfrm>
              <a:off x="10979436" y="6355076"/>
              <a:ext cx="347030" cy="34703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8"/>
            <p:cNvSpPr txBox="1"/>
            <p:nvPr/>
          </p:nvSpPr>
          <p:spPr>
            <a:xfrm>
              <a:off x="10932700" y="6390091"/>
              <a:ext cx="440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8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1239579" y="85574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/>
          <p:nvPr/>
        </p:nvSpPr>
        <p:spPr>
          <a:xfrm flipH="1">
            <a:off x="787112" y="85835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8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/>
          <p:nvPr/>
        </p:nvSpPr>
        <p:spPr>
          <a:xfrm>
            <a:off x="1514833" y="319319"/>
            <a:ext cx="2648956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0128" y="439609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 txBox="1"/>
          <p:nvPr/>
        </p:nvSpPr>
        <p:spPr>
          <a:xfrm>
            <a:off x="20336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giới</a:t>
            </a:r>
            <a:r>
              <a:rPr lang="en-US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thiệu</a:t>
            </a:r>
            <a:endParaRPr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8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9">
            <a:off x="38675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8"/>
          <p:cNvGrpSpPr/>
          <p:nvPr/>
        </p:nvGrpSpPr>
        <p:grpSpPr>
          <a:xfrm>
            <a:off x="4359787" y="360505"/>
            <a:ext cx="2158888" cy="276999"/>
            <a:chOff x="4359787" y="360505"/>
            <a:chExt cx="2158888" cy="276999"/>
          </a:xfrm>
        </p:grpSpPr>
        <p:sp>
          <p:nvSpPr>
            <p:cNvPr id="207" name="Google Shape;207;p18"/>
            <p:cNvSpPr txBox="1"/>
            <p:nvPr/>
          </p:nvSpPr>
          <p:spPr>
            <a:xfrm>
              <a:off x="4359787" y="360505"/>
              <a:ext cx="21588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" name="Google Shape;208;p18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9" name="Google Shape;209;p18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10" name="Google Shape;210;p18"/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211" name="Google Shape;211;p18"/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212" name="Google Shape;212;p18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3" name="Google Shape;213;p18"/>
            <p:cNvCxnSpPr/>
            <p:nvPr/>
          </p:nvCxnSpPr>
          <p:spPr>
            <a:xfrm>
              <a:off x="633561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14" name="Google Shape;214;p18"/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215" name="Google Shape;215;p18"/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</a:t>
              </a:r>
              <a:r>
                <a:rPr lang="en-US" sz="1200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quả</a:t>
              </a: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đánh</a:t>
              </a: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giá</a:t>
              </a:r>
              <a:endParaRPr dirty="0"/>
            </a:p>
          </p:txBody>
        </p:sp>
        <p:pic>
          <p:nvPicPr>
            <p:cNvPr id="216" name="Google Shape;216;p18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7" name="Google Shape;217;p18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8" name="Google Shape;218;p18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8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8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92535" y="385020"/>
            <a:ext cx="243854" cy="24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8"/>
          <p:cNvGrpSpPr/>
          <p:nvPr/>
        </p:nvGrpSpPr>
        <p:grpSpPr>
          <a:xfrm>
            <a:off x="8663044" y="2992449"/>
            <a:ext cx="1720044" cy="1720044"/>
            <a:chOff x="7518540" y="1012407"/>
            <a:chExt cx="3606800" cy="3606800"/>
          </a:xfrm>
        </p:grpSpPr>
        <p:pic>
          <p:nvPicPr>
            <p:cNvPr id="226" name="Google Shape;226;p1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518540" y="1012407"/>
              <a:ext cx="3606800" cy="360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18"/>
            <p:cNvSpPr/>
            <p:nvPr/>
          </p:nvSpPr>
          <p:spPr>
            <a:xfrm>
              <a:off x="7686449" y="1471151"/>
              <a:ext cx="3278472" cy="1748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18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8"/>
          <p:cNvGrpSpPr/>
          <p:nvPr/>
        </p:nvGrpSpPr>
        <p:grpSpPr>
          <a:xfrm>
            <a:off x="11424816" y="3377331"/>
            <a:ext cx="516698" cy="516698"/>
            <a:chOff x="9932096" y="3429000"/>
            <a:chExt cx="516698" cy="516698"/>
          </a:xfrm>
        </p:grpSpPr>
        <p:sp>
          <p:nvSpPr>
            <p:cNvPr id="230" name="Google Shape;230;p18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1" name="Google Shape;231;p18" descr="Caret Down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18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233" name="Google Shape;233;p18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4" name="Google Shape;234;p18" descr="Caret Down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5" name="Google Shape;235;p18"/>
          <p:cNvCxnSpPr>
            <a:cxnSpLocks/>
          </p:cNvCxnSpPr>
          <p:nvPr/>
        </p:nvCxnSpPr>
        <p:spPr>
          <a:xfrm>
            <a:off x="3196236" y="3560469"/>
            <a:ext cx="1865685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pic>
        <p:nvPicPr>
          <p:cNvPr id="236" name="Google Shape;236;p18" descr="Ảnh có chứa người, ngoài trời, nhóm, con người&#10;&#10;Mô tả được tự động tạ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7173" y="2421909"/>
            <a:ext cx="3466328" cy="230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06354" y="3106773"/>
            <a:ext cx="1589882" cy="1589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8"/>
          <p:cNvGrpSpPr/>
          <p:nvPr/>
        </p:nvGrpSpPr>
        <p:grpSpPr>
          <a:xfrm>
            <a:off x="5061921" y="2655109"/>
            <a:ext cx="2068156" cy="2068156"/>
            <a:chOff x="6301144" y="2659860"/>
            <a:chExt cx="2068156" cy="2068156"/>
          </a:xfrm>
        </p:grpSpPr>
        <p:sp>
          <p:nvSpPr>
            <p:cNvPr id="239" name="Google Shape;239;p18"/>
            <p:cNvSpPr/>
            <p:nvPr/>
          </p:nvSpPr>
          <p:spPr>
            <a:xfrm>
              <a:off x="6632616" y="2997200"/>
              <a:ext cx="1338528" cy="134267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0" name="Google Shape;240;p18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301144" y="2659860"/>
              <a:ext cx="2068156" cy="206815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1" name="Google Shape;241;p18"/>
          <p:cNvCxnSpPr>
            <a:cxnSpLocks/>
          </p:cNvCxnSpPr>
          <p:nvPr/>
        </p:nvCxnSpPr>
        <p:spPr>
          <a:xfrm>
            <a:off x="7038552" y="3560469"/>
            <a:ext cx="1496945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46" name="Google Shape;246;p18"/>
          <p:cNvSpPr txBox="1"/>
          <p:nvPr/>
        </p:nvSpPr>
        <p:spPr>
          <a:xfrm>
            <a:off x="2653691" y="1444412"/>
            <a:ext cx="6250546" cy="59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MÔ TẢ BÀI TOÁN</a:t>
            </a:r>
            <a:endParaRPr sz="4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5182765" y="3163627"/>
            <a:ext cx="207900" cy="207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5182765" y="3585239"/>
            <a:ext cx="207900" cy="207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5182765" y="4006851"/>
            <a:ext cx="207900" cy="207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5182765" y="2751540"/>
            <a:ext cx="207900" cy="207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5733060" y="3163627"/>
            <a:ext cx="207900" cy="207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5733060" y="3582340"/>
            <a:ext cx="207900" cy="207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5733060" y="4006851"/>
            <a:ext cx="207900" cy="207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6934106" y="2784900"/>
            <a:ext cx="65812" cy="6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6934106" y="3073867"/>
            <a:ext cx="65812" cy="6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6934106" y="3362834"/>
            <a:ext cx="65812" cy="6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6934106" y="3657686"/>
            <a:ext cx="65812" cy="6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6936487" y="3946063"/>
            <a:ext cx="65812" cy="6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6936487" y="4236821"/>
            <a:ext cx="65812" cy="6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6934106" y="4528759"/>
            <a:ext cx="65812" cy="6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5182765" y="4424811"/>
            <a:ext cx="207900" cy="207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6225954" y="3105927"/>
            <a:ext cx="64195" cy="113739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776A2E-5698-4829-A5F7-E5DAD33C13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6344" y="3268370"/>
            <a:ext cx="1082120" cy="717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E07CAA-50B2-49D6-BC1C-C29F44B14A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F2F70B-9C96-43AB-A5B5-04D87C04BF84}"/>
              </a:ext>
            </a:extLst>
          </p:cNvPr>
          <p:cNvGrpSpPr/>
          <p:nvPr/>
        </p:nvGrpSpPr>
        <p:grpSpPr>
          <a:xfrm>
            <a:off x="2033647" y="1337838"/>
            <a:ext cx="7971744" cy="5292582"/>
            <a:chOff x="7626770" y="2310374"/>
            <a:chExt cx="3831698" cy="2543932"/>
          </a:xfrm>
        </p:grpSpPr>
        <p:pic>
          <p:nvPicPr>
            <p:cNvPr id="242" name="Google Shape;242;p18" descr="Ảnh có chứa người, ngoài trời, nhóm, con người&#10;&#10;Mô tả được tự động tạo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626770" y="2310374"/>
              <a:ext cx="3831698" cy="2543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A5D8BC-212F-47E7-9C60-F5519221B5BA}"/>
                </a:ext>
              </a:extLst>
            </p:cNvPr>
            <p:cNvSpPr/>
            <p:nvPr/>
          </p:nvSpPr>
          <p:spPr>
            <a:xfrm>
              <a:off x="7828181" y="3493283"/>
              <a:ext cx="260039" cy="319892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CFAB11-FCCC-4B1A-8313-5DADFB83A7AE}"/>
                </a:ext>
              </a:extLst>
            </p:cNvPr>
            <p:cNvSpPr/>
            <p:nvPr/>
          </p:nvSpPr>
          <p:spPr>
            <a:xfrm>
              <a:off x="8829416" y="3657686"/>
              <a:ext cx="214027" cy="288377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E8E2A-DE01-47ED-8693-1989B36A8D7B}"/>
                </a:ext>
              </a:extLst>
            </p:cNvPr>
            <p:cNvSpPr/>
            <p:nvPr/>
          </p:nvSpPr>
          <p:spPr>
            <a:xfrm>
              <a:off x="9374537" y="3438151"/>
              <a:ext cx="286194" cy="375024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19D705-FBDB-49D1-9D16-3B92126697D2}"/>
                </a:ext>
              </a:extLst>
            </p:cNvPr>
            <p:cNvSpPr/>
            <p:nvPr/>
          </p:nvSpPr>
          <p:spPr>
            <a:xfrm>
              <a:off x="9978490" y="3700448"/>
              <a:ext cx="313659" cy="459595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564959-69A6-4CB3-B695-C5659FE6E39A}"/>
                </a:ext>
              </a:extLst>
            </p:cNvPr>
            <p:cNvSpPr/>
            <p:nvPr/>
          </p:nvSpPr>
          <p:spPr>
            <a:xfrm>
              <a:off x="10041591" y="3371527"/>
              <a:ext cx="233503" cy="258871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Google Shape;243;p18"/>
          <p:cNvSpPr/>
          <p:nvPr/>
        </p:nvSpPr>
        <p:spPr>
          <a:xfrm>
            <a:off x="5254646" y="3402548"/>
            <a:ext cx="381466" cy="53857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8036715" y="3671835"/>
            <a:ext cx="526602" cy="57149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94989" y="501966"/>
            <a:ext cx="2641872" cy="264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1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1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1"/>
                            </p:stCondLst>
                            <p:childTnLst>
                              <p:par>
                                <p:cTn id="6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1"/>
                            </p:stCondLst>
                            <p:childTnLst>
                              <p:par>
                                <p:cTn id="7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1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1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1"/>
                            </p:stCondLst>
                            <p:childTnLst>
                              <p:par>
                                <p:cTn id="1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701"/>
                            </p:stCondLst>
                            <p:childTnLst>
                              <p:par>
                                <p:cTn id="12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801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901"/>
                            </p:stCondLst>
                            <p:childTnLst>
                              <p:par>
                                <p:cTn id="1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1"/>
                            </p:stCondLst>
                            <p:childTnLst>
                              <p:par>
                                <p:cTn id="17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101"/>
                            </p:stCondLst>
                            <p:childTnLst>
                              <p:par>
                                <p:cTn id="19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201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751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25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1"/>
                            </p:stCondLst>
                            <p:childTnLst>
                              <p:par>
                                <p:cTn id="2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252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502"/>
                            </p:stCondLst>
                            <p:childTnLst>
                              <p:par>
                                <p:cTn id="2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753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003"/>
                            </p:stCondLst>
                            <p:childTnLst>
                              <p:par>
                                <p:cTn id="2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254"/>
                            </p:stCondLst>
                            <p:childTnLst>
                              <p:par>
                                <p:cTn id="2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504"/>
                            </p:stCondLst>
                            <p:childTnLst>
                              <p:par>
                                <p:cTn id="2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755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247" grpId="1" animBg="1"/>
      <p:bldP spid="247" grpId="2" animBg="1"/>
      <p:bldP spid="247" grpId="3" animBg="1"/>
      <p:bldP spid="248" grpId="0" animBg="1"/>
      <p:bldP spid="248" grpId="1" animBg="1"/>
      <p:bldP spid="248" grpId="2" animBg="1"/>
      <p:bldP spid="248" grpId="3" animBg="1"/>
      <p:bldP spid="249" grpId="0" animBg="1"/>
      <p:bldP spid="249" grpId="1" animBg="1"/>
      <p:bldP spid="249" grpId="2" animBg="1"/>
      <p:bldP spid="249" grpId="3" animBg="1"/>
      <p:bldP spid="250" grpId="0" animBg="1"/>
      <p:bldP spid="250" grpId="1" animBg="1"/>
      <p:bldP spid="250" grpId="2" animBg="1"/>
      <p:bldP spid="250" grpId="3" animBg="1"/>
      <p:bldP spid="251" grpId="0" animBg="1"/>
      <p:bldP spid="251" grpId="1" animBg="1"/>
      <p:bldP spid="251" grpId="2" animBg="1"/>
      <p:bldP spid="251" grpId="3" animBg="1"/>
      <p:bldP spid="252" grpId="0" animBg="1"/>
      <p:bldP spid="252" grpId="1" animBg="1"/>
      <p:bldP spid="252" grpId="2" animBg="1"/>
      <p:bldP spid="252" grpId="3" animBg="1"/>
      <p:bldP spid="253" grpId="0" animBg="1"/>
      <p:bldP spid="253" grpId="1" animBg="1"/>
      <p:bldP spid="253" grpId="2" animBg="1"/>
      <p:bldP spid="253" grpId="3" animBg="1"/>
      <p:bldP spid="254" grpId="0" animBg="1"/>
      <p:bldP spid="254" grpId="1" animBg="1"/>
      <p:bldP spid="254" grpId="2" animBg="1"/>
      <p:bldP spid="254" grpId="3" animBg="1"/>
      <p:bldP spid="255" grpId="0" animBg="1"/>
      <p:bldP spid="255" grpId="1" animBg="1"/>
      <p:bldP spid="255" grpId="2" animBg="1"/>
      <p:bldP spid="255" grpId="3" animBg="1"/>
      <p:bldP spid="256" grpId="0" animBg="1"/>
      <p:bldP spid="256" grpId="1" animBg="1"/>
      <p:bldP spid="256" grpId="2" animBg="1"/>
      <p:bldP spid="256" grpId="3" animBg="1"/>
      <p:bldP spid="257" grpId="0" animBg="1"/>
      <p:bldP spid="257" grpId="1" animBg="1"/>
      <p:bldP spid="257" grpId="2" animBg="1"/>
      <p:bldP spid="257" grpId="3" animBg="1"/>
      <p:bldP spid="258" grpId="0" animBg="1"/>
      <p:bldP spid="258" grpId="1" animBg="1"/>
      <p:bldP spid="258" grpId="2" animBg="1"/>
      <p:bldP spid="258" grpId="3" animBg="1"/>
      <p:bldP spid="259" grpId="0" animBg="1"/>
      <p:bldP spid="259" grpId="1" animBg="1"/>
      <p:bldP spid="259" grpId="2" animBg="1"/>
      <p:bldP spid="259" grpId="3" animBg="1"/>
      <p:bldP spid="260" grpId="0" animBg="1"/>
      <p:bldP spid="260" grpId="1" animBg="1"/>
      <p:bldP spid="260" grpId="2" animBg="1"/>
      <p:bldP spid="260" grpId="3" animBg="1"/>
      <p:bldP spid="261" grpId="0" animBg="1"/>
      <p:bldP spid="261" grpId="1" animBg="1"/>
      <p:bldP spid="261" grpId="2" animBg="1"/>
      <p:bldP spid="261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/>
          <p:nvPr/>
        </p:nvSpPr>
        <p:spPr>
          <a:xfrm>
            <a:off x="640915" y="263047"/>
            <a:ext cx="10910170" cy="6745266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19"/>
          <p:cNvGrpSpPr/>
          <p:nvPr/>
        </p:nvGrpSpPr>
        <p:grpSpPr>
          <a:xfrm>
            <a:off x="10932700" y="6355076"/>
            <a:ext cx="440501" cy="347030"/>
            <a:chOff x="10932700" y="6355076"/>
            <a:chExt cx="440501" cy="347030"/>
          </a:xfrm>
        </p:grpSpPr>
        <p:sp>
          <p:nvSpPr>
            <p:cNvPr id="269" name="Google Shape;269;p19"/>
            <p:cNvSpPr/>
            <p:nvPr/>
          </p:nvSpPr>
          <p:spPr>
            <a:xfrm>
              <a:off x="10979436" y="6355076"/>
              <a:ext cx="347030" cy="34703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"/>
            <p:cNvSpPr txBox="1"/>
            <p:nvPr/>
          </p:nvSpPr>
          <p:spPr>
            <a:xfrm>
              <a:off x="10932700" y="6390091"/>
              <a:ext cx="440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19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1239579" y="85574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9"/>
          <p:cNvSpPr/>
          <p:nvPr/>
        </p:nvSpPr>
        <p:spPr>
          <a:xfrm flipH="1">
            <a:off x="787112" y="85835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9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9"/>
          <p:cNvSpPr/>
          <p:nvPr/>
        </p:nvSpPr>
        <p:spPr>
          <a:xfrm>
            <a:off x="1514833" y="319319"/>
            <a:ext cx="2648956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19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0128" y="439609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9"/>
          <p:cNvSpPr txBox="1"/>
          <p:nvPr/>
        </p:nvSpPr>
        <p:spPr>
          <a:xfrm>
            <a:off x="20336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19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9">
            <a:off x="38675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9"/>
          <p:cNvGrpSpPr/>
          <p:nvPr/>
        </p:nvGrpSpPr>
        <p:grpSpPr>
          <a:xfrm>
            <a:off x="4359787" y="360505"/>
            <a:ext cx="2158888" cy="276999"/>
            <a:chOff x="4359787" y="360505"/>
            <a:chExt cx="2158888" cy="276999"/>
          </a:xfrm>
        </p:grpSpPr>
        <p:sp>
          <p:nvSpPr>
            <p:cNvPr id="281" name="Google Shape;281;p19"/>
            <p:cNvSpPr txBox="1"/>
            <p:nvPr/>
          </p:nvSpPr>
          <p:spPr>
            <a:xfrm>
              <a:off x="4359787" y="360505"/>
              <a:ext cx="21588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" name="Google Shape;282;p19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3" name="Google Shape;283;p19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84" name="Google Shape;284;p19"/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285" name="Google Shape;285;p19"/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286" name="Google Shape;286;p19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7" name="Google Shape;287;p19"/>
            <p:cNvCxnSpPr/>
            <p:nvPr/>
          </p:nvCxnSpPr>
          <p:spPr>
            <a:xfrm>
              <a:off x="633561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88" name="Google Shape;288;p19"/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289" name="Google Shape;289;p19"/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290" name="Google Shape;290;p19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1" name="Google Shape;291;p19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2" name="Google Shape;292;p19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9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19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92535" y="385020"/>
            <a:ext cx="243854" cy="24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8663044" y="2992449"/>
            <a:ext cx="1720044" cy="1720044"/>
            <a:chOff x="7518540" y="1012407"/>
            <a:chExt cx="3606800" cy="3606800"/>
          </a:xfrm>
        </p:grpSpPr>
        <p:pic>
          <p:nvPicPr>
            <p:cNvPr id="300" name="Google Shape;300;p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518540" y="1012407"/>
              <a:ext cx="3606800" cy="360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19"/>
            <p:cNvSpPr/>
            <p:nvPr/>
          </p:nvSpPr>
          <p:spPr>
            <a:xfrm>
              <a:off x="7686449" y="1471151"/>
              <a:ext cx="3278472" cy="1748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9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9"/>
          <p:cNvGrpSpPr/>
          <p:nvPr/>
        </p:nvGrpSpPr>
        <p:grpSpPr>
          <a:xfrm>
            <a:off x="11424816" y="3377331"/>
            <a:ext cx="516698" cy="516698"/>
            <a:chOff x="9932096" y="3429000"/>
            <a:chExt cx="516698" cy="516698"/>
          </a:xfrm>
        </p:grpSpPr>
        <p:sp>
          <p:nvSpPr>
            <p:cNvPr id="304" name="Google Shape;304;p19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5" name="Google Shape;305;p19" descr="Caret Down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" name="Google Shape;306;p19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07" name="Google Shape;307;p19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8" name="Google Shape;308;p19" descr="Caret Down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959436" y="907558"/>
            <a:ext cx="1450686" cy="145068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9"/>
          <p:cNvSpPr txBox="1"/>
          <p:nvPr/>
        </p:nvSpPr>
        <p:spPr>
          <a:xfrm>
            <a:off x="2653691" y="1444412"/>
            <a:ext cx="6250546" cy="59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MÔ TẢ BÀI TOÁN</a:t>
            </a:r>
            <a:endParaRPr sz="4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19"/>
          <p:cNvGrpSpPr/>
          <p:nvPr/>
        </p:nvGrpSpPr>
        <p:grpSpPr>
          <a:xfrm>
            <a:off x="1606354" y="2431662"/>
            <a:ext cx="9668240" cy="2301356"/>
            <a:chOff x="1606354" y="2431662"/>
            <a:chExt cx="9668240" cy="2301356"/>
          </a:xfrm>
        </p:grpSpPr>
        <p:cxnSp>
          <p:nvCxnSpPr>
            <p:cNvPr id="312" name="Google Shape;312;p19"/>
            <p:cNvCxnSpPr/>
            <p:nvPr/>
          </p:nvCxnSpPr>
          <p:spPr>
            <a:xfrm>
              <a:off x="3196236" y="3560469"/>
              <a:ext cx="1865685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13" name="Google Shape;313;p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06354" y="3106773"/>
              <a:ext cx="1589882" cy="15898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4" name="Google Shape;314;p19"/>
            <p:cNvGrpSpPr/>
            <p:nvPr/>
          </p:nvGrpSpPr>
          <p:grpSpPr>
            <a:xfrm>
              <a:off x="5061921" y="2655109"/>
              <a:ext cx="2068156" cy="2068156"/>
              <a:chOff x="6301144" y="2659860"/>
              <a:chExt cx="2068156" cy="2068156"/>
            </a:xfrm>
          </p:grpSpPr>
          <p:sp>
            <p:nvSpPr>
              <p:cNvPr id="315" name="Google Shape;315;p19"/>
              <p:cNvSpPr/>
              <p:nvPr/>
            </p:nvSpPr>
            <p:spPr>
              <a:xfrm>
                <a:off x="6632616" y="2997200"/>
                <a:ext cx="1338528" cy="1342676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16" name="Google Shape;316;p19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6301144" y="2659860"/>
                <a:ext cx="2068156" cy="20681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17" name="Google Shape;317;p19"/>
            <p:cNvCxnSpPr/>
            <p:nvPr/>
          </p:nvCxnSpPr>
          <p:spPr>
            <a:xfrm>
              <a:off x="7038552" y="3560469"/>
              <a:ext cx="1496945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18" name="Google Shape;318;p19"/>
            <p:cNvPicPr preferRelativeResize="0"/>
            <p:nvPr/>
          </p:nvPicPr>
          <p:blipFill rotWithShape="1">
            <a:blip r:embed="rId16"/>
            <a:srcRect/>
            <a:stretch/>
          </p:blipFill>
          <p:spPr>
            <a:xfrm>
              <a:off x="7810643" y="2431662"/>
              <a:ext cx="3463951" cy="2301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19"/>
            <p:cNvSpPr/>
            <p:nvPr/>
          </p:nvSpPr>
          <p:spPr>
            <a:xfrm>
              <a:off x="9208294" y="3301598"/>
              <a:ext cx="183356" cy="258871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0410122" y="3431033"/>
              <a:ext cx="253116" cy="27469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5182765" y="3163627"/>
              <a:ext cx="207896" cy="207896"/>
            </a:xfrm>
            <a:prstGeom prst="ellipse">
              <a:avLst/>
            </a:prstGeom>
            <a:solidFill>
              <a:srgbClr val="4BBE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5182765" y="3585239"/>
              <a:ext cx="207896" cy="207896"/>
            </a:xfrm>
            <a:prstGeom prst="ellipse">
              <a:avLst/>
            </a:prstGeom>
            <a:solidFill>
              <a:srgbClr val="4BBE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5182765" y="4006851"/>
              <a:ext cx="207896" cy="207896"/>
            </a:xfrm>
            <a:prstGeom prst="ellipse">
              <a:avLst/>
            </a:prstGeom>
            <a:solidFill>
              <a:srgbClr val="4BBE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5182765" y="2751540"/>
              <a:ext cx="207896" cy="207896"/>
            </a:xfrm>
            <a:prstGeom prst="ellipse">
              <a:avLst/>
            </a:prstGeom>
            <a:solidFill>
              <a:srgbClr val="4BBE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5733060" y="3163627"/>
              <a:ext cx="207896" cy="207896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5733060" y="3582340"/>
              <a:ext cx="207896" cy="207896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5733060" y="4006851"/>
              <a:ext cx="207896" cy="207896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6934106" y="2784900"/>
              <a:ext cx="65812" cy="65812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6934106" y="3073867"/>
              <a:ext cx="65812" cy="65812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6934106" y="3362834"/>
              <a:ext cx="65812" cy="65812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6934106" y="3657686"/>
              <a:ext cx="65812" cy="65812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6936487" y="3946063"/>
              <a:ext cx="65812" cy="65812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6936487" y="4236821"/>
              <a:ext cx="65812" cy="65812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6934106" y="4528759"/>
              <a:ext cx="65812" cy="65812"/>
            </a:xfrm>
            <a:prstGeom prst="ellipse">
              <a:avLst/>
            </a:prstGeom>
            <a:solidFill>
              <a:srgbClr val="FDA2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5182765" y="4424811"/>
              <a:ext cx="207896" cy="207896"/>
            </a:xfrm>
            <a:prstGeom prst="ellipse">
              <a:avLst/>
            </a:prstGeom>
            <a:solidFill>
              <a:srgbClr val="4BBE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6225954" y="3105927"/>
              <a:ext cx="64195" cy="1137398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19" descr="Ảnh có chứa người, ngoài trời, nhóm, con người&#10;&#10;Mô tả được tự động tạo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651444" y="3285120"/>
            <a:ext cx="853294" cy="56651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338" name="Google Shape;338;p19"/>
          <p:cNvSpPr/>
          <p:nvPr/>
        </p:nvSpPr>
        <p:spPr>
          <a:xfrm>
            <a:off x="1376584" y="3163618"/>
            <a:ext cx="3193636" cy="353508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1620608" y="5093553"/>
            <a:ext cx="254318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Đầu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ảnh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người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khuôn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mặt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9"/>
          <p:cNvSpPr/>
          <p:nvPr/>
        </p:nvSpPr>
        <p:spPr>
          <a:xfrm>
            <a:off x="7739480" y="2354577"/>
            <a:ext cx="3575923" cy="400049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8023948" y="4834532"/>
            <a:ext cx="303734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Đầu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ra: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biết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khuôn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mặt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đeo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khẩu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không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/>
          <p:nvPr/>
        </p:nvSpPr>
        <p:spPr>
          <a:xfrm>
            <a:off x="640915" y="263047"/>
            <a:ext cx="10910170" cy="6745266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" name="Google Shape;349;p20"/>
          <p:cNvGrpSpPr/>
          <p:nvPr/>
        </p:nvGrpSpPr>
        <p:grpSpPr>
          <a:xfrm>
            <a:off x="10932700" y="6355076"/>
            <a:ext cx="440400" cy="347100"/>
            <a:chOff x="10932700" y="6355076"/>
            <a:chExt cx="440400" cy="347100"/>
          </a:xfrm>
        </p:grpSpPr>
        <p:sp>
          <p:nvSpPr>
            <p:cNvPr id="350" name="Google Shape;350;p20"/>
            <p:cNvSpPr/>
            <p:nvPr/>
          </p:nvSpPr>
          <p:spPr>
            <a:xfrm>
              <a:off x="10979436" y="6355076"/>
              <a:ext cx="347100" cy="3471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"/>
            <p:cNvSpPr txBox="1"/>
            <p:nvPr/>
          </p:nvSpPr>
          <p:spPr>
            <a:xfrm>
              <a:off x="10932700" y="6390091"/>
              <a:ext cx="44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0"/>
          <p:cNvSpPr/>
          <p:nvPr/>
        </p:nvSpPr>
        <p:spPr>
          <a:xfrm>
            <a:off x="1239579" y="85574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0"/>
          <p:cNvSpPr/>
          <p:nvPr/>
        </p:nvSpPr>
        <p:spPr>
          <a:xfrm flipH="1">
            <a:off x="787112" y="85835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20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0"/>
          <p:cNvSpPr/>
          <p:nvPr/>
        </p:nvSpPr>
        <p:spPr>
          <a:xfrm>
            <a:off x="3947251" y="321015"/>
            <a:ext cx="2582238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E6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20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0128" y="439609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0"/>
          <p:cNvSpPr txBox="1"/>
          <p:nvPr/>
        </p:nvSpPr>
        <p:spPr>
          <a:xfrm>
            <a:off x="20336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0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9">
            <a:off x="38675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0"/>
          <p:cNvGrpSpPr/>
          <p:nvPr/>
        </p:nvGrpSpPr>
        <p:grpSpPr>
          <a:xfrm>
            <a:off x="4306842" y="360505"/>
            <a:ext cx="2211834" cy="276999"/>
            <a:chOff x="4306842" y="360505"/>
            <a:chExt cx="2211834" cy="276999"/>
          </a:xfrm>
        </p:grpSpPr>
        <p:sp>
          <p:nvSpPr>
            <p:cNvPr id="360" name="Google Shape;360;p20"/>
            <p:cNvSpPr txBox="1"/>
            <p:nvPr/>
          </p:nvSpPr>
          <p:spPr>
            <a:xfrm>
              <a:off x="4306842" y="360505"/>
              <a:ext cx="22118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1" name="Google Shape;361;p20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Google Shape;362;p20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0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20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20"/>
          <p:cNvCxnSpPr/>
          <p:nvPr/>
        </p:nvCxnSpPr>
        <p:spPr>
          <a:xfrm>
            <a:off x="1610826" y="40168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7" name="Google Shape;367;p20"/>
          <p:cNvSpPr txBox="1"/>
          <p:nvPr/>
        </p:nvSpPr>
        <p:spPr>
          <a:xfrm>
            <a:off x="1760851" y="1390013"/>
            <a:ext cx="8670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NGHIÊN CỨU LIÊN QUAN</a:t>
            </a:r>
            <a:endParaRPr sz="4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0" descr="To whom it may concern, This letter is to acknowledge the ..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73169" y="5666234"/>
            <a:ext cx="44672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0" descr="Main Conference | CVPR2020"/>
          <p:cNvPicPr preferRelativeResize="0"/>
          <p:nvPr/>
        </p:nvPicPr>
        <p:blipFill rotWithShape="1">
          <a:blip r:embed="rId9">
            <a:alphaModFix/>
          </a:blip>
          <a:srcRect t="4547" r="63283" b="-1810"/>
          <a:stretch/>
        </p:blipFill>
        <p:spPr>
          <a:xfrm>
            <a:off x="2016826" y="2727275"/>
            <a:ext cx="2582250" cy="8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 descr="ECCV - 知乎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27276" y="4018589"/>
            <a:ext cx="2582250" cy="109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 descr="Neural Architects: What Have We Learned and Where Are We Going ...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69202" y="5289299"/>
            <a:ext cx="3151426" cy="14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0" descr="GitHub logo 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76238" y="4502358"/>
            <a:ext cx="3061084" cy="123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0" descr="Towards Data Scienc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030390" y="2626870"/>
            <a:ext cx="1338151" cy="1335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0"/>
          <p:cNvGrpSpPr/>
          <p:nvPr/>
        </p:nvGrpSpPr>
        <p:grpSpPr>
          <a:xfrm>
            <a:off x="6279328" y="2624077"/>
            <a:ext cx="2187248" cy="1687602"/>
            <a:chOff x="6396448" y="1734382"/>
            <a:chExt cx="2187248" cy="1687602"/>
          </a:xfrm>
        </p:grpSpPr>
        <p:pic>
          <p:nvPicPr>
            <p:cNvPr id="375" name="Google Shape;375;p20" descr="Medium Branding Guidelines | by Medium | Medium.design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891243" y="1734382"/>
              <a:ext cx="1197659" cy="1197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20" descr="Download Medium Logo in SVG Vector or PNG File Format - Logo.wine"/>
            <p:cNvPicPr preferRelativeResize="0"/>
            <p:nvPr/>
          </p:nvPicPr>
          <p:blipFill rotWithShape="1">
            <a:blip r:embed="rId15">
              <a:alphaModFix/>
            </a:blip>
            <a:srcRect l="7049" t="36274" r="7039" b="36662"/>
            <a:stretch/>
          </p:blipFill>
          <p:spPr>
            <a:xfrm>
              <a:off x="6396448" y="2962627"/>
              <a:ext cx="2187248" cy="4593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7" name="Google Shape;377;p20" descr="Research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159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0" descr="Research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71247" y="1437020"/>
            <a:ext cx="587664" cy="587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20"/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380" name="Google Shape;380;p20"/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381" name="Google Shape;381;p20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2" name="Google Shape;382;p20"/>
            <p:cNvCxnSpPr/>
            <p:nvPr/>
          </p:nvCxnSpPr>
          <p:spPr>
            <a:xfrm>
              <a:off x="633561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3" name="Google Shape;383;p20"/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384" name="Google Shape;384;p20"/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385" name="Google Shape;385;p20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6" name="Google Shape;386;p20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87" name="Google Shape;387;p20" descr="Lightbulb and gear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0" descr="Bar graph with upward tren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0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20"/>
          <p:cNvGrpSpPr/>
          <p:nvPr/>
        </p:nvGrpSpPr>
        <p:grpSpPr>
          <a:xfrm>
            <a:off x="11424816" y="3377331"/>
            <a:ext cx="516698" cy="516698"/>
            <a:chOff x="9932096" y="3429000"/>
            <a:chExt cx="516698" cy="516698"/>
          </a:xfrm>
        </p:grpSpPr>
        <p:sp>
          <p:nvSpPr>
            <p:cNvPr id="391" name="Google Shape;391;p20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2" name="Google Shape;392;p20" descr="Caret Down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20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94" name="Google Shape;394;p20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5" name="Google Shape;395;p20" descr="Caret Down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640915" y="263047"/>
            <a:ext cx="10910170" cy="6745266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21"/>
          <p:cNvGrpSpPr/>
          <p:nvPr/>
        </p:nvGrpSpPr>
        <p:grpSpPr>
          <a:xfrm>
            <a:off x="10932700" y="6355076"/>
            <a:ext cx="440501" cy="347030"/>
            <a:chOff x="10932700" y="6355076"/>
            <a:chExt cx="440501" cy="347030"/>
          </a:xfrm>
        </p:grpSpPr>
        <p:sp>
          <p:nvSpPr>
            <p:cNvPr id="402" name="Google Shape;402;p21"/>
            <p:cNvSpPr/>
            <p:nvPr/>
          </p:nvSpPr>
          <p:spPr>
            <a:xfrm>
              <a:off x="10979436" y="6355076"/>
              <a:ext cx="347030" cy="34703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1"/>
            <p:cNvSpPr txBox="1"/>
            <p:nvPr/>
          </p:nvSpPr>
          <p:spPr>
            <a:xfrm>
              <a:off x="10932700" y="6390091"/>
              <a:ext cx="440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21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1"/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1"/>
          <p:cNvSpPr/>
          <p:nvPr/>
        </p:nvSpPr>
        <p:spPr>
          <a:xfrm>
            <a:off x="1239579" y="85574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1"/>
          <p:cNvSpPr/>
          <p:nvPr/>
        </p:nvSpPr>
        <p:spPr>
          <a:xfrm flipH="1">
            <a:off x="787112" y="85835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21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1"/>
          <p:cNvSpPr/>
          <p:nvPr/>
        </p:nvSpPr>
        <p:spPr>
          <a:xfrm>
            <a:off x="3947251" y="321015"/>
            <a:ext cx="2582238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rgbClr val="3274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https://openaccess.thecvf.com/content_cvpr_2017/html/Ge_Detecting_Masked_Faces_CVPR_2017_paper.html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21" descr="logo-uit | Tuổi trẻ UI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9022" y="439609"/>
            <a:ext cx="244672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1"/>
          <p:cNvSpPr txBox="1"/>
          <p:nvPr/>
        </p:nvSpPr>
        <p:spPr>
          <a:xfrm>
            <a:off x="20336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21" descr="Ad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699769">
            <a:off x="38675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1"/>
          <p:cNvGrpSpPr/>
          <p:nvPr/>
        </p:nvGrpSpPr>
        <p:grpSpPr>
          <a:xfrm>
            <a:off x="4306842" y="360505"/>
            <a:ext cx="2211834" cy="276999"/>
            <a:chOff x="4306842" y="360505"/>
            <a:chExt cx="2211834" cy="276999"/>
          </a:xfrm>
        </p:grpSpPr>
        <p:sp>
          <p:nvSpPr>
            <p:cNvPr id="415" name="Google Shape;415;p21"/>
            <p:cNvSpPr txBox="1"/>
            <p:nvPr/>
          </p:nvSpPr>
          <p:spPr>
            <a:xfrm>
              <a:off x="4306842" y="360505"/>
              <a:ext cx="22118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6" name="Google Shape;416;p21" descr="Ad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21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21" descr="Ad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21"/>
          <p:cNvCxnSpPr/>
          <p:nvPr/>
        </p:nvCxnSpPr>
        <p:spPr>
          <a:xfrm>
            <a:off x="1610826" y="40168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2" name="Google Shape;422;p21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59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21"/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424" name="Google Shape;424;p21"/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425" name="Google Shape;425;p21" descr="Ad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6" name="Google Shape;426;p21"/>
            <p:cNvCxnSpPr/>
            <p:nvPr/>
          </p:nvCxnSpPr>
          <p:spPr>
            <a:xfrm>
              <a:off x="633561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27" name="Google Shape;427;p21"/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428" name="Google Shape;428;p21"/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429" name="Google Shape;429;p21" descr="Ad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0" name="Google Shape;430;p21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31" name="Google Shape;431;p21" descr="Lightbulb and ge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1" descr="Bar graph with upward tren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87562" y="2053710"/>
            <a:ext cx="8428403" cy="292164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sp>
        <p:nvSpPr>
          <p:cNvPr id="434" name="Google Shape;434;p21"/>
          <p:cNvSpPr/>
          <p:nvPr/>
        </p:nvSpPr>
        <p:spPr>
          <a:xfrm>
            <a:off x="2404360" y="4578448"/>
            <a:ext cx="7933366" cy="2123658"/>
          </a:xfrm>
          <a:custGeom>
            <a:avLst/>
            <a:gdLst/>
            <a:ahLst/>
            <a:cxnLst/>
            <a:rect l="l" t="t" r="r" b="b"/>
            <a:pathLst>
              <a:path w="7450990" h="1877245" extrusionOk="0">
                <a:moveTo>
                  <a:pt x="0" y="430695"/>
                </a:moveTo>
                <a:lnTo>
                  <a:pt x="1089858" y="431800"/>
                </a:lnTo>
                <a:lnTo>
                  <a:pt x="1724858" y="0"/>
                </a:lnTo>
                <a:lnTo>
                  <a:pt x="2385258" y="430328"/>
                </a:lnTo>
                <a:lnTo>
                  <a:pt x="7450990" y="430695"/>
                </a:lnTo>
                <a:lnTo>
                  <a:pt x="7450990" y="1877245"/>
                </a:lnTo>
                <a:lnTo>
                  <a:pt x="0" y="1877245"/>
                </a:lnTo>
                <a:lnTo>
                  <a:pt x="0" y="430695"/>
                </a:lnTo>
                <a:close/>
              </a:path>
            </a:pathLst>
          </a:cu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Công bố bộ dữ liệu mới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MAFA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30.811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ảnh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thu thập từ internet,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35.806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gương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mặt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Thông tin từng mặt cụ thể về mức độ che khuất, hướng mặt, vị trí vật che khuất,…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61460" y="848611"/>
            <a:ext cx="242900" cy="2389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21"/>
          <p:cNvGrpSpPr/>
          <p:nvPr/>
        </p:nvGrpSpPr>
        <p:grpSpPr>
          <a:xfrm>
            <a:off x="11424816" y="3377331"/>
            <a:ext cx="516698" cy="516698"/>
            <a:chOff x="9932096" y="3429000"/>
            <a:chExt cx="516698" cy="516698"/>
          </a:xfrm>
        </p:grpSpPr>
        <p:sp>
          <p:nvSpPr>
            <p:cNvPr id="437" name="Google Shape;437;p21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8" name="Google Shape;438;p21" descr="Caret Down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21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440" name="Google Shape;440;p21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1" name="Google Shape;441;p21" descr="Caret Down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21"/>
          <p:cNvSpPr/>
          <p:nvPr/>
        </p:nvSpPr>
        <p:spPr>
          <a:xfrm>
            <a:off x="640925" y="1127875"/>
            <a:ext cx="10910100" cy="80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16672" y="1190396"/>
            <a:ext cx="2732477" cy="72653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1"/>
          <p:cNvSpPr txBox="1"/>
          <p:nvPr/>
        </p:nvSpPr>
        <p:spPr>
          <a:xfrm>
            <a:off x="3846923" y="1127884"/>
            <a:ext cx="725296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Detecting Masked Faces in the Wild with LLE-CNNs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Shim-ing Ge, Jia Li, Qiting Ye, Zhao Luo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2"/>
          <p:cNvSpPr/>
          <p:nvPr/>
        </p:nvSpPr>
        <p:spPr>
          <a:xfrm>
            <a:off x="640915" y="263047"/>
            <a:ext cx="10910170" cy="6745266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2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2"/>
          <p:cNvSpPr/>
          <p:nvPr/>
        </p:nvSpPr>
        <p:spPr>
          <a:xfrm>
            <a:off x="640913" y="736600"/>
            <a:ext cx="10910172" cy="444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2" name="Google Shape;452;p22"/>
          <p:cNvGrpSpPr/>
          <p:nvPr/>
        </p:nvGrpSpPr>
        <p:grpSpPr>
          <a:xfrm>
            <a:off x="10932700" y="6355076"/>
            <a:ext cx="440400" cy="347100"/>
            <a:chOff x="10932700" y="6355076"/>
            <a:chExt cx="440400" cy="347100"/>
          </a:xfrm>
        </p:grpSpPr>
        <p:sp>
          <p:nvSpPr>
            <p:cNvPr id="453" name="Google Shape;453;p22"/>
            <p:cNvSpPr/>
            <p:nvPr/>
          </p:nvSpPr>
          <p:spPr>
            <a:xfrm>
              <a:off x="10979436" y="6355076"/>
              <a:ext cx="347100" cy="3471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2"/>
            <p:cNvSpPr txBox="1"/>
            <p:nvPr/>
          </p:nvSpPr>
          <p:spPr>
            <a:xfrm>
              <a:off x="10932700" y="6390091"/>
              <a:ext cx="44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22"/>
          <p:cNvSpPr/>
          <p:nvPr/>
        </p:nvSpPr>
        <p:spPr>
          <a:xfrm>
            <a:off x="1239579" y="85574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2"/>
          <p:cNvSpPr/>
          <p:nvPr/>
        </p:nvSpPr>
        <p:spPr>
          <a:xfrm flipH="1">
            <a:off x="787112" y="85835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22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2"/>
          <p:cNvSpPr/>
          <p:nvPr/>
        </p:nvSpPr>
        <p:spPr>
          <a:xfrm>
            <a:off x="3947251" y="321015"/>
            <a:ext cx="2582238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2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rgbClr val="159F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https://www.pyimagesearch.com/2020/05/04/covid-19-face-mask-detector-with-opencv-keras-tensorflow-and-deep-learning/</a:t>
            </a:r>
            <a:endParaRPr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22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0128" y="439609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2"/>
          <p:cNvSpPr txBox="1"/>
          <p:nvPr/>
        </p:nvSpPr>
        <p:spPr>
          <a:xfrm>
            <a:off x="20336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22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9">
            <a:off x="38675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22"/>
          <p:cNvGrpSpPr/>
          <p:nvPr/>
        </p:nvGrpSpPr>
        <p:grpSpPr>
          <a:xfrm>
            <a:off x="4306842" y="360505"/>
            <a:ext cx="2211834" cy="276999"/>
            <a:chOff x="4306842" y="360505"/>
            <a:chExt cx="2211834" cy="276999"/>
          </a:xfrm>
        </p:grpSpPr>
        <p:sp>
          <p:nvSpPr>
            <p:cNvPr id="464" name="Google Shape;464;p22"/>
            <p:cNvSpPr txBox="1"/>
            <p:nvPr/>
          </p:nvSpPr>
          <p:spPr>
            <a:xfrm>
              <a:off x="4306842" y="360505"/>
              <a:ext cx="22118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5" name="Google Shape;465;p22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22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2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2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22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22"/>
          <p:cNvCxnSpPr/>
          <p:nvPr/>
        </p:nvCxnSpPr>
        <p:spPr>
          <a:xfrm>
            <a:off x="1610826" y="40168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1" name="Google Shape;471;p22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159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2"/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473" name="Google Shape;473;p22"/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474" name="Google Shape;474;p22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5" name="Google Shape;475;p22"/>
            <p:cNvCxnSpPr/>
            <p:nvPr/>
          </p:nvCxnSpPr>
          <p:spPr>
            <a:xfrm>
              <a:off x="633561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76" name="Google Shape;476;p22"/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477" name="Google Shape;477;p22"/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478" name="Google Shape;478;p22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9" name="Google Shape;479;p22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80" name="Google Shape;480;p22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2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2"/>
          <p:cNvPicPr preferRelativeResize="0"/>
          <p:nvPr/>
        </p:nvPicPr>
        <p:blipFill rotWithShape="1">
          <a:blip r:embed="rId11">
            <a:alphaModFix/>
          </a:blip>
          <a:srcRect l="8527" t="43345" r="47088" b="7055"/>
          <a:stretch/>
        </p:blipFill>
        <p:spPr>
          <a:xfrm>
            <a:off x="1610826" y="1835668"/>
            <a:ext cx="3786388" cy="165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2"/>
          <p:cNvPicPr preferRelativeResize="0"/>
          <p:nvPr/>
        </p:nvPicPr>
        <p:blipFill rotWithShape="1">
          <a:blip r:embed="rId11">
            <a:alphaModFix/>
          </a:blip>
          <a:srcRect l="8665" t="95493" r="70886"/>
          <a:stretch/>
        </p:blipFill>
        <p:spPr>
          <a:xfrm>
            <a:off x="1610826" y="3425895"/>
            <a:ext cx="3122636" cy="2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2"/>
          <p:cNvSpPr txBox="1"/>
          <p:nvPr/>
        </p:nvSpPr>
        <p:spPr>
          <a:xfrm>
            <a:off x="6199327" y="1860250"/>
            <a:ext cx="5220687" cy="35584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Baseline: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phát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hiện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loại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Phát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hiện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vi-VN" dirty="0">
                <a:ea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Dùng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mô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hình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huấn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luyện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sẵn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"res10_300x300_ssd_iter_140000.caffemodel“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framework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caffe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loại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vi-V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uấn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luyện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mô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hình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obileNetv2</a:t>
            </a:r>
            <a:r>
              <a:rPr lang="en-US" sz="20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tạo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28600" marR="0" lvl="1" indent="-101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tạo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bằng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thêm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khẩu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trang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ảo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mặt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thật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thiếu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tế</a:t>
            </a:r>
            <a:endParaRPr sz="1800" b="1" dirty="0"/>
          </a:p>
        </p:txBody>
      </p:sp>
      <p:pic>
        <p:nvPicPr>
          <p:cNvPr id="485" name="Google Shape;485;p22"/>
          <p:cNvPicPr preferRelativeResize="0"/>
          <p:nvPr/>
        </p:nvPicPr>
        <p:blipFill rotWithShape="1">
          <a:blip r:embed="rId12">
            <a:alphaModFix/>
          </a:blip>
          <a:srcRect l="6162" t="15180" r="5294" b="6652"/>
          <a:stretch/>
        </p:blipFill>
        <p:spPr>
          <a:xfrm>
            <a:off x="1257175" y="3894025"/>
            <a:ext cx="4493700" cy="2553900"/>
          </a:xfrm>
          <a:prstGeom prst="roundRect">
            <a:avLst>
              <a:gd name="adj" fmla="val 5439"/>
            </a:avLst>
          </a:prstGeom>
          <a:noFill/>
          <a:ln>
            <a:noFill/>
          </a:ln>
        </p:spPr>
      </p:pic>
      <p:pic>
        <p:nvPicPr>
          <p:cNvPr id="486" name="Google Shape;486;p22"/>
          <p:cNvPicPr preferRelativeResize="0"/>
          <p:nvPr/>
        </p:nvPicPr>
        <p:blipFill rotWithShape="1">
          <a:blip r:embed="rId11">
            <a:alphaModFix/>
          </a:blip>
          <a:srcRect t="3995" b="82168"/>
          <a:stretch/>
        </p:blipFill>
        <p:spPr>
          <a:xfrm>
            <a:off x="640913" y="1179713"/>
            <a:ext cx="10910170" cy="59152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487" name="Google Shape;487;p22" descr="PyImageSearch | LinkedI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48643" y="855744"/>
            <a:ext cx="218802" cy="218802"/>
          </a:xfrm>
          <a:custGeom>
            <a:avLst/>
            <a:gdLst/>
            <a:ahLst/>
            <a:cxnLst/>
            <a:rect l="l" t="t" r="r" b="b"/>
            <a:pathLst>
              <a:path w="2162282" h="2162282" extrusionOk="0">
                <a:moveTo>
                  <a:pt x="1081141" y="0"/>
                </a:moveTo>
                <a:cubicBezTo>
                  <a:pt x="1678239" y="0"/>
                  <a:pt x="2162282" y="484043"/>
                  <a:pt x="2162282" y="1081141"/>
                </a:cubicBezTo>
                <a:cubicBezTo>
                  <a:pt x="2162282" y="1678239"/>
                  <a:pt x="1678239" y="2162282"/>
                  <a:pt x="1081141" y="2162282"/>
                </a:cubicBezTo>
                <a:cubicBezTo>
                  <a:pt x="484043" y="2162282"/>
                  <a:pt x="0" y="1678239"/>
                  <a:pt x="0" y="1081141"/>
                </a:cubicBezTo>
                <a:cubicBezTo>
                  <a:pt x="0" y="484043"/>
                  <a:pt x="484043" y="0"/>
                  <a:pt x="1081141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88" name="Google Shape;488;p22"/>
          <p:cNvGrpSpPr/>
          <p:nvPr/>
        </p:nvGrpSpPr>
        <p:grpSpPr>
          <a:xfrm>
            <a:off x="11424816" y="3377331"/>
            <a:ext cx="516698" cy="516698"/>
            <a:chOff x="9932096" y="3429000"/>
            <a:chExt cx="516698" cy="516698"/>
          </a:xfrm>
        </p:grpSpPr>
        <p:sp>
          <p:nvSpPr>
            <p:cNvPr id="489" name="Google Shape;489;p22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0" name="Google Shape;490;p22" descr="Caret Down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1" name="Google Shape;491;p22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492" name="Google Shape;492;p22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3" name="Google Shape;493;p22" descr="Caret Down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769CEA0-0772-465A-8F64-BC1B019523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3347"/>
            <a:ext cx="12192000" cy="68546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D8CB21-8E7C-404A-ACD9-3047A389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97" y="7032856"/>
            <a:ext cx="9313802" cy="506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DA89E7-55F6-4970-A3F8-62470D6B2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" t="5728" r="6084" b="9122"/>
          <a:stretch/>
        </p:blipFill>
        <p:spPr bwMode="auto">
          <a:xfrm>
            <a:off x="2663593" y="7042540"/>
            <a:ext cx="6864810" cy="539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792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8180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"/>
          <p:cNvSpPr/>
          <p:nvPr/>
        </p:nvSpPr>
        <p:spPr>
          <a:xfrm>
            <a:off x="640915" y="263047"/>
            <a:ext cx="10910170" cy="6745266"/>
          </a:xfrm>
          <a:prstGeom prst="roundRect">
            <a:avLst>
              <a:gd name="adj" fmla="val 29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23"/>
          <p:cNvGrpSpPr/>
          <p:nvPr/>
        </p:nvGrpSpPr>
        <p:grpSpPr>
          <a:xfrm>
            <a:off x="10932700" y="6355076"/>
            <a:ext cx="440501" cy="347030"/>
            <a:chOff x="10932700" y="6355076"/>
            <a:chExt cx="440501" cy="347030"/>
          </a:xfrm>
        </p:grpSpPr>
        <p:sp>
          <p:nvSpPr>
            <p:cNvPr id="500" name="Google Shape;500;p23"/>
            <p:cNvSpPr/>
            <p:nvPr/>
          </p:nvSpPr>
          <p:spPr>
            <a:xfrm>
              <a:off x="10979436" y="6355076"/>
              <a:ext cx="347030" cy="34703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3"/>
            <p:cNvSpPr txBox="1"/>
            <p:nvPr/>
          </p:nvSpPr>
          <p:spPr>
            <a:xfrm>
              <a:off x="10932700" y="6390091"/>
              <a:ext cx="440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</a:p>
          </p:txBody>
        </p:sp>
      </p:grpSp>
      <p:sp>
        <p:nvSpPr>
          <p:cNvPr id="502" name="Google Shape;502;p23"/>
          <p:cNvSpPr/>
          <p:nvPr/>
        </p:nvSpPr>
        <p:spPr>
          <a:xfrm>
            <a:off x="640913" y="258381"/>
            <a:ext cx="10910172" cy="922719"/>
          </a:xfrm>
          <a:custGeom>
            <a:avLst/>
            <a:gdLst/>
            <a:ahLst/>
            <a:cxnLst/>
            <a:rect l="l" t="t" r="r" b="b"/>
            <a:pathLst>
              <a:path w="10910172" h="922719" extrusionOk="0">
                <a:moveTo>
                  <a:pt x="195682" y="0"/>
                </a:moveTo>
                <a:lnTo>
                  <a:pt x="10714492" y="0"/>
                </a:lnTo>
                <a:cubicBezTo>
                  <a:pt x="10822563" y="0"/>
                  <a:pt x="10910172" y="87609"/>
                  <a:pt x="10910172" y="195680"/>
                </a:cubicBezTo>
                <a:lnTo>
                  <a:pt x="10910172" y="312828"/>
                </a:lnTo>
                <a:lnTo>
                  <a:pt x="10910171" y="312828"/>
                </a:lnTo>
                <a:lnTo>
                  <a:pt x="10910171" y="922719"/>
                </a:lnTo>
                <a:lnTo>
                  <a:pt x="0" y="922719"/>
                </a:lnTo>
                <a:lnTo>
                  <a:pt x="0" y="312828"/>
                </a:lnTo>
                <a:lnTo>
                  <a:pt x="2" y="312828"/>
                </a:lnTo>
                <a:lnTo>
                  <a:pt x="2" y="195680"/>
                </a:lnTo>
                <a:cubicBezTo>
                  <a:pt x="2" y="87609"/>
                  <a:pt x="87611" y="0"/>
                  <a:pt x="195682" y="0"/>
                </a:cubicBezTo>
                <a:close/>
              </a:path>
            </a:pathLst>
          </a:custGeom>
          <a:solidFill>
            <a:srgbClr val="C8C5C7"/>
          </a:solidFill>
          <a:ln>
            <a:noFill/>
          </a:ln>
          <a:effectLst>
            <a:outerShdw blurRad="381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3"/>
          <p:cNvSpPr/>
          <p:nvPr/>
        </p:nvSpPr>
        <p:spPr>
          <a:xfrm>
            <a:off x="640925" y="736600"/>
            <a:ext cx="10910100" cy="513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3"/>
          <p:cNvSpPr/>
          <p:nvPr/>
        </p:nvSpPr>
        <p:spPr>
          <a:xfrm>
            <a:off x="1239579" y="855744"/>
            <a:ext cx="200514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3"/>
          <p:cNvSpPr/>
          <p:nvPr/>
        </p:nvSpPr>
        <p:spPr>
          <a:xfrm flipH="1">
            <a:off x="787112" y="858353"/>
            <a:ext cx="200510" cy="209648"/>
          </a:xfrm>
          <a:custGeom>
            <a:avLst/>
            <a:gdLst/>
            <a:ahLst/>
            <a:cxnLst/>
            <a:rect l="l" t="t" r="r" b="b"/>
            <a:pathLst>
              <a:path w="301238" h="314964" extrusionOk="0">
                <a:moveTo>
                  <a:pt x="131157" y="6711"/>
                </a:moveTo>
                <a:lnTo>
                  <a:pt x="131157" y="6711"/>
                </a:lnTo>
                <a:lnTo>
                  <a:pt x="131157" y="6711"/>
                </a:lnTo>
                <a:close/>
                <a:moveTo>
                  <a:pt x="147315" y="0"/>
                </a:moveTo>
                <a:cubicBezTo>
                  <a:pt x="153165" y="-5"/>
                  <a:pt x="159018" y="2221"/>
                  <a:pt x="163486" y="6680"/>
                </a:cubicBezTo>
                <a:lnTo>
                  <a:pt x="293310" y="136254"/>
                </a:lnTo>
                <a:cubicBezTo>
                  <a:pt x="297778" y="140713"/>
                  <a:pt x="300015" y="146562"/>
                  <a:pt x="300021" y="152412"/>
                </a:cubicBezTo>
                <a:lnTo>
                  <a:pt x="299911" y="152678"/>
                </a:lnTo>
                <a:lnTo>
                  <a:pt x="301238" y="155882"/>
                </a:lnTo>
                <a:lnTo>
                  <a:pt x="299624" y="159779"/>
                </a:lnTo>
                <a:lnTo>
                  <a:pt x="300023" y="160713"/>
                </a:lnTo>
                <a:cubicBezTo>
                  <a:pt x="300087" y="166563"/>
                  <a:pt x="297920" y="172437"/>
                  <a:pt x="293506" y="176950"/>
                </a:cubicBezTo>
                <a:lnTo>
                  <a:pt x="165220" y="308091"/>
                </a:lnTo>
                <a:cubicBezTo>
                  <a:pt x="156392" y="317115"/>
                  <a:pt x="141918" y="317275"/>
                  <a:pt x="132893" y="308446"/>
                </a:cubicBezTo>
                <a:lnTo>
                  <a:pt x="132894" y="308446"/>
                </a:lnTo>
                <a:cubicBezTo>
                  <a:pt x="123869" y="299617"/>
                  <a:pt x="123710" y="285144"/>
                  <a:pt x="132538" y="276119"/>
                </a:cubicBezTo>
                <a:lnTo>
                  <a:pt x="227796" y="178742"/>
                </a:lnTo>
                <a:lnTo>
                  <a:pt x="22860" y="178742"/>
                </a:lnTo>
                <a:cubicBezTo>
                  <a:pt x="10235" y="178742"/>
                  <a:pt x="0" y="168507"/>
                  <a:pt x="0" y="155882"/>
                </a:cubicBezTo>
                <a:cubicBezTo>
                  <a:pt x="0" y="143257"/>
                  <a:pt x="10235" y="133022"/>
                  <a:pt x="22860" y="133022"/>
                </a:cubicBezTo>
                <a:lnTo>
                  <a:pt x="225351" y="133022"/>
                </a:lnTo>
                <a:lnTo>
                  <a:pt x="131189" y="39040"/>
                </a:lnTo>
                <a:cubicBezTo>
                  <a:pt x="126721" y="34580"/>
                  <a:pt x="124483" y="28732"/>
                  <a:pt x="124478" y="22882"/>
                </a:cubicBezTo>
                <a:lnTo>
                  <a:pt x="131157" y="671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23" descr="Refre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6172" y="831256"/>
            <a:ext cx="253260" cy="2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3"/>
          <p:cNvSpPr/>
          <p:nvPr/>
        </p:nvSpPr>
        <p:spPr>
          <a:xfrm>
            <a:off x="3947251" y="321015"/>
            <a:ext cx="2582238" cy="513823"/>
          </a:xfrm>
          <a:custGeom>
            <a:avLst/>
            <a:gdLst/>
            <a:ahLst/>
            <a:cxnLst/>
            <a:rect l="l" t="t" r="r" b="b"/>
            <a:pathLst>
              <a:path w="3186062" h="513823" extrusionOk="0">
                <a:moveTo>
                  <a:pt x="203689" y="0"/>
                </a:moveTo>
                <a:lnTo>
                  <a:pt x="896491" y="0"/>
                </a:lnTo>
                <a:lnTo>
                  <a:pt x="2289571" y="0"/>
                </a:lnTo>
                <a:lnTo>
                  <a:pt x="2982373" y="0"/>
                </a:lnTo>
                <a:cubicBezTo>
                  <a:pt x="3030235" y="0"/>
                  <a:pt x="3069035" y="42680"/>
                  <a:pt x="3069035" y="95328"/>
                </a:cubicBezTo>
                <a:lnTo>
                  <a:pt x="3069035" y="221058"/>
                </a:lnTo>
                <a:lnTo>
                  <a:pt x="3069035" y="274130"/>
                </a:lnTo>
                <a:lnTo>
                  <a:pt x="3068635" y="276111"/>
                </a:lnTo>
                <a:lnTo>
                  <a:pt x="3068635" y="328494"/>
                </a:lnTo>
                <a:lnTo>
                  <a:pt x="3069035" y="330475"/>
                </a:lnTo>
                <a:lnTo>
                  <a:pt x="3069035" y="338818"/>
                </a:lnTo>
                <a:lnTo>
                  <a:pt x="3070719" y="338818"/>
                </a:lnTo>
                <a:lnTo>
                  <a:pt x="3075839" y="364178"/>
                </a:lnTo>
                <a:cubicBezTo>
                  <a:pt x="3089755" y="397080"/>
                  <a:pt x="3122335" y="420167"/>
                  <a:pt x="3160308" y="420167"/>
                </a:cubicBezTo>
                <a:lnTo>
                  <a:pt x="3186062" y="420167"/>
                </a:lnTo>
                <a:lnTo>
                  <a:pt x="3186062" y="501515"/>
                </a:lnTo>
                <a:lnTo>
                  <a:pt x="3140869" y="501515"/>
                </a:lnTo>
                <a:lnTo>
                  <a:pt x="3140869" y="513823"/>
                </a:lnTo>
                <a:lnTo>
                  <a:pt x="3128912" y="513823"/>
                </a:lnTo>
                <a:lnTo>
                  <a:pt x="57150" y="513823"/>
                </a:lnTo>
                <a:lnTo>
                  <a:pt x="45193" y="513823"/>
                </a:lnTo>
                <a:lnTo>
                  <a:pt x="45193" y="501515"/>
                </a:lnTo>
                <a:lnTo>
                  <a:pt x="0" y="501515"/>
                </a:lnTo>
                <a:lnTo>
                  <a:pt x="0" y="420167"/>
                </a:lnTo>
                <a:lnTo>
                  <a:pt x="25754" y="420167"/>
                </a:lnTo>
                <a:cubicBezTo>
                  <a:pt x="63727" y="420167"/>
                  <a:pt x="96307" y="397080"/>
                  <a:pt x="110223" y="364178"/>
                </a:cubicBezTo>
                <a:lnTo>
                  <a:pt x="115343" y="338818"/>
                </a:lnTo>
                <a:lnTo>
                  <a:pt x="117027" y="338818"/>
                </a:lnTo>
                <a:lnTo>
                  <a:pt x="117027" y="330475"/>
                </a:lnTo>
                <a:lnTo>
                  <a:pt x="117427" y="328494"/>
                </a:lnTo>
                <a:lnTo>
                  <a:pt x="117427" y="276111"/>
                </a:lnTo>
                <a:lnTo>
                  <a:pt x="117027" y="274130"/>
                </a:lnTo>
                <a:lnTo>
                  <a:pt x="117027" y="221058"/>
                </a:lnTo>
                <a:lnTo>
                  <a:pt x="117027" y="95328"/>
                </a:lnTo>
                <a:cubicBezTo>
                  <a:pt x="117027" y="42680"/>
                  <a:pt x="155827" y="0"/>
                  <a:pt x="203689" y="0"/>
                </a:cubicBezTo>
                <a:close/>
              </a:path>
            </a:pathLst>
          </a:custGeom>
          <a:solidFill>
            <a:srgbClr val="24292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3"/>
          <p:cNvSpPr/>
          <p:nvPr/>
        </p:nvSpPr>
        <p:spPr>
          <a:xfrm>
            <a:off x="2118931" y="815406"/>
            <a:ext cx="9301083" cy="2922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 https://github.com/deepinsight/insightface/tree/master/RetinaFaceAntiCov</a:t>
            </a:r>
            <a:endParaRPr sz="12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23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0128" y="439609"/>
            <a:ext cx="202460" cy="2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3"/>
          <p:cNvSpPr txBox="1"/>
          <p:nvPr/>
        </p:nvSpPr>
        <p:spPr>
          <a:xfrm>
            <a:off x="2033647" y="394732"/>
            <a:ext cx="2385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Tổng quan, giới thiệu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23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699769">
            <a:off x="3867514" y="478427"/>
            <a:ext cx="99422" cy="9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23"/>
          <p:cNvGrpSpPr/>
          <p:nvPr/>
        </p:nvGrpSpPr>
        <p:grpSpPr>
          <a:xfrm>
            <a:off x="4306842" y="360505"/>
            <a:ext cx="2211834" cy="276999"/>
            <a:chOff x="4306842" y="360505"/>
            <a:chExt cx="2211834" cy="276999"/>
          </a:xfrm>
        </p:grpSpPr>
        <p:sp>
          <p:nvSpPr>
            <p:cNvPr id="513" name="Google Shape;513;p23"/>
            <p:cNvSpPr txBox="1"/>
            <p:nvPr/>
          </p:nvSpPr>
          <p:spPr>
            <a:xfrm>
              <a:off x="4306842" y="360505"/>
              <a:ext cx="22118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4" name="Google Shape;514;p23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5" name="Google Shape;515;p23"/>
          <p:cNvSpPr/>
          <p:nvPr/>
        </p:nvSpPr>
        <p:spPr>
          <a:xfrm>
            <a:off x="787112" y="44270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3"/>
          <p:cNvSpPr/>
          <p:nvPr/>
        </p:nvSpPr>
        <p:spPr>
          <a:xfrm>
            <a:off x="1065847" y="442701"/>
            <a:ext cx="137160" cy="137160"/>
          </a:xfrm>
          <a:prstGeom prst="ellipse">
            <a:avLst/>
          </a:prstGeom>
          <a:solidFill>
            <a:srgbClr val="FFC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3"/>
          <p:cNvSpPr/>
          <p:nvPr/>
        </p:nvSpPr>
        <p:spPr>
          <a:xfrm>
            <a:off x="1339829" y="442701"/>
            <a:ext cx="137160" cy="137160"/>
          </a:xfrm>
          <a:prstGeom prst="ellipse">
            <a:avLst/>
          </a:prstGeom>
          <a:solidFill>
            <a:srgbClr val="29CE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23" descr="Ad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209812" y="399914"/>
            <a:ext cx="210202" cy="21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23"/>
          <p:cNvCxnSpPr/>
          <p:nvPr/>
        </p:nvCxnSpPr>
        <p:spPr>
          <a:xfrm>
            <a:off x="1610826" y="401681"/>
            <a:ext cx="0" cy="208435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0" name="Google Shape;520;p23" descr="Resear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15933" y="383971"/>
            <a:ext cx="243854" cy="24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23"/>
          <p:cNvGrpSpPr/>
          <p:nvPr/>
        </p:nvGrpSpPr>
        <p:grpSpPr>
          <a:xfrm>
            <a:off x="6714673" y="364278"/>
            <a:ext cx="2189564" cy="276999"/>
            <a:chOff x="4329111" y="360505"/>
            <a:chExt cx="2189564" cy="276999"/>
          </a:xfrm>
        </p:grpSpPr>
        <p:sp>
          <p:nvSpPr>
            <p:cNvPr id="522" name="Google Shape;522;p23"/>
            <p:cNvSpPr txBox="1"/>
            <p:nvPr/>
          </p:nvSpPr>
          <p:spPr>
            <a:xfrm>
              <a:off x="4329111" y="360505"/>
              <a:ext cx="21895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Nội dung khóa luận</a:t>
              </a:r>
              <a:endParaRPr/>
            </a:p>
          </p:txBody>
        </p:sp>
        <p:pic>
          <p:nvPicPr>
            <p:cNvPr id="523" name="Google Shape;523;p23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17022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4" name="Google Shape;524;p23"/>
            <p:cNvCxnSpPr/>
            <p:nvPr/>
          </p:nvCxnSpPr>
          <p:spPr>
            <a:xfrm>
              <a:off x="633561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25" name="Google Shape;525;p23"/>
          <p:cNvGrpSpPr/>
          <p:nvPr/>
        </p:nvGrpSpPr>
        <p:grpSpPr>
          <a:xfrm>
            <a:off x="9026310" y="368481"/>
            <a:ext cx="2161936" cy="276999"/>
            <a:chOff x="4356739" y="360505"/>
            <a:chExt cx="2161936" cy="276999"/>
          </a:xfrm>
        </p:grpSpPr>
        <p:sp>
          <p:nvSpPr>
            <p:cNvPr id="526" name="Google Shape;526;p23"/>
            <p:cNvSpPr txBox="1"/>
            <p:nvPr/>
          </p:nvSpPr>
          <p:spPr>
            <a:xfrm>
              <a:off x="4356739" y="360505"/>
              <a:ext cx="21619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Kết quả và đánh giá</a:t>
              </a:r>
              <a:endParaRPr/>
            </a:p>
          </p:txBody>
        </p:sp>
        <p:pic>
          <p:nvPicPr>
            <p:cNvPr id="527" name="Google Shape;527;p23" descr="Ad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2699769">
              <a:off x="6252777" y="454221"/>
              <a:ext cx="97974" cy="97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8" name="Google Shape;528;p23"/>
            <p:cNvCxnSpPr/>
            <p:nvPr/>
          </p:nvCxnSpPr>
          <p:spPr>
            <a:xfrm>
              <a:off x="6418167" y="400713"/>
              <a:ext cx="0" cy="208435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29" name="Google Shape;529;p23" descr="Lightbulb and ge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0637" y="340126"/>
            <a:ext cx="276998" cy="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3" descr="Bar graph with upward tre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4455" y="385020"/>
            <a:ext cx="238988" cy="23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70769" y="854798"/>
            <a:ext cx="234294" cy="225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23"/>
          <p:cNvGrpSpPr/>
          <p:nvPr/>
        </p:nvGrpSpPr>
        <p:grpSpPr>
          <a:xfrm>
            <a:off x="855692" y="2237086"/>
            <a:ext cx="9063726" cy="959188"/>
            <a:chOff x="943874" y="2213294"/>
            <a:chExt cx="9063726" cy="959188"/>
          </a:xfrm>
        </p:grpSpPr>
        <p:pic>
          <p:nvPicPr>
            <p:cNvPr id="533" name="Google Shape;533;p23"/>
            <p:cNvPicPr preferRelativeResize="0"/>
            <p:nvPr/>
          </p:nvPicPr>
          <p:blipFill rotWithShape="1">
            <a:blip r:embed="rId12">
              <a:alphaModFix/>
            </a:blip>
            <a:srcRect l="12165" t="29092" r="28886" b="65086"/>
            <a:stretch/>
          </p:blipFill>
          <p:spPr>
            <a:xfrm>
              <a:off x="1321801" y="2742047"/>
              <a:ext cx="8685799" cy="4304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4" name="Google Shape;534;p23"/>
            <p:cNvGrpSpPr/>
            <p:nvPr/>
          </p:nvGrpSpPr>
          <p:grpSpPr>
            <a:xfrm>
              <a:off x="943874" y="2213294"/>
              <a:ext cx="9063726" cy="716060"/>
              <a:chOff x="890149" y="2288010"/>
              <a:chExt cx="4559353" cy="360200"/>
            </a:xfrm>
          </p:grpSpPr>
          <p:pic>
            <p:nvPicPr>
              <p:cNvPr id="535" name="Google Shape;535;p23"/>
              <p:cNvPicPr preferRelativeResize="0"/>
              <p:nvPr/>
            </p:nvPicPr>
            <p:blipFill rotWithShape="1">
              <a:blip r:embed="rId12">
                <a:alphaModFix/>
              </a:blip>
              <a:srcRect l="6066" t="4525" r="87799" b="92689"/>
              <a:stretch/>
            </p:blipFill>
            <p:spPr>
              <a:xfrm>
                <a:off x="908391" y="2288010"/>
                <a:ext cx="427923" cy="974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6" name="Google Shape;536;p23"/>
              <p:cNvPicPr preferRelativeResize="0"/>
              <p:nvPr/>
            </p:nvPicPr>
            <p:blipFill rotWithShape="1">
              <a:blip r:embed="rId12">
                <a:alphaModFix/>
              </a:blip>
              <a:srcRect l="10813" t="13156" r="49459" b="82263"/>
              <a:stretch/>
            </p:blipFill>
            <p:spPr>
              <a:xfrm>
                <a:off x="890149" y="2384430"/>
                <a:ext cx="4559353" cy="2637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37" name="Google Shape;537;p23"/>
          <p:cNvPicPr preferRelativeResize="0"/>
          <p:nvPr/>
        </p:nvPicPr>
        <p:blipFill rotWithShape="1">
          <a:blip r:embed="rId12">
            <a:alphaModFix/>
          </a:blip>
          <a:srcRect l="12550" t="37078" r="57811" b="340"/>
          <a:stretch/>
        </p:blipFill>
        <p:spPr>
          <a:xfrm>
            <a:off x="1742642" y="3196274"/>
            <a:ext cx="3388167" cy="359015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3"/>
          <p:cNvSpPr txBox="1"/>
          <p:nvPr/>
        </p:nvSpPr>
        <p:spPr>
          <a:xfrm>
            <a:off x="5573675" y="3224075"/>
            <a:ext cx="5136300" cy="131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Baseline: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phát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hiện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vật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thể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Tác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giả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xây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dựng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lại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mô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hình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phát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hiện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gương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mặt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đeo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khẩu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dựa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cấu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trúc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mạng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RetinaFace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9" name="Google Shape;539;p23"/>
          <p:cNvGrpSpPr/>
          <p:nvPr/>
        </p:nvGrpSpPr>
        <p:grpSpPr>
          <a:xfrm>
            <a:off x="11424816" y="3377331"/>
            <a:ext cx="516698" cy="516698"/>
            <a:chOff x="9932096" y="3429000"/>
            <a:chExt cx="516698" cy="516698"/>
          </a:xfrm>
        </p:grpSpPr>
        <p:sp>
          <p:nvSpPr>
            <p:cNvPr id="540" name="Google Shape;540;p23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1" name="Google Shape;541;p23" descr="Caret Down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23"/>
          <p:cNvGrpSpPr/>
          <p:nvPr/>
        </p:nvGrpSpPr>
        <p:grpSpPr>
          <a:xfrm>
            <a:off x="11318136" y="3377331"/>
            <a:ext cx="516698" cy="516698"/>
            <a:chOff x="9932096" y="3429000"/>
            <a:chExt cx="516698" cy="51669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43" name="Google Shape;543;p23"/>
            <p:cNvSpPr/>
            <p:nvPr/>
          </p:nvSpPr>
          <p:spPr>
            <a:xfrm>
              <a:off x="9932096" y="3429000"/>
              <a:ext cx="516698" cy="516698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4" name="Google Shape;544;p23" descr="Caret Down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-5400000">
              <a:off x="10060052" y="3544952"/>
              <a:ext cx="284794" cy="2847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23"/>
          <p:cNvPicPr preferRelativeResize="0"/>
          <p:nvPr/>
        </p:nvPicPr>
        <p:blipFill rotWithShape="1">
          <a:blip r:embed="rId14">
            <a:alphaModFix/>
          </a:blip>
          <a:srcRect t="39031" r="1333" b="32202"/>
          <a:stretch/>
        </p:blipFill>
        <p:spPr>
          <a:xfrm>
            <a:off x="639228" y="1736873"/>
            <a:ext cx="10910172" cy="43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3"/>
          <p:cNvPicPr preferRelativeResize="0"/>
          <p:nvPr/>
        </p:nvPicPr>
        <p:blipFill rotWithShape="1">
          <a:blip r:embed="rId14">
            <a:alphaModFix/>
          </a:blip>
          <a:srcRect t="1895" r="1333" b="60967"/>
          <a:stretch/>
        </p:blipFill>
        <p:spPr>
          <a:xfrm>
            <a:off x="640913" y="1181169"/>
            <a:ext cx="10910170" cy="55570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2059</Words>
  <Application>Microsoft Office PowerPoint</Application>
  <PresentationFormat>Màn hình rộng</PresentationFormat>
  <Paragraphs>410</Paragraphs>
  <Slides>23</Slides>
  <Notes>23</Notes>
  <HiddenSlides>1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 New</vt:lpstr>
      <vt:lpstr>medium-content-serif-font</vt:lpstr>
      <vt:lpstr>Noto Sans Symbols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Hữu Thắng</cp:lastModifiedBy>
  <cp:revision>50</cp:revision>
  <dcterms:modified xsi:type="dcterms:W3CDTF">2020-08-30T15:21:52Z</dcterms:modified>
</cp:coreProperties>
</file>